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78"/>
  </p:notesMasterIdLst>
  <p:sldIdLst>
    <p:sldId id="257" r:id="rId3"/>
    <p:sldId id="349" r:id="rId4"/>
    <p:sldId id="453" r:id="rId5"/>
    <p:sldId id="472" r:id="rId6"/>
    <p:sldId id="481" r:id="rId7"/>
    <p:sldId id="456" r:id="rId8"/>
    <p:sldId id="455" r:id="rId9"/>
    <p:sldId id="457" r:id="rId10"/>
    <p:sldId id="493" r:id="rId11"/>
    <p:sldId id="494" r:id="rId12"/>
    <p:sldId id="461" r:id="rId13"/>
    <p:sldId id="462" r:id="rId14"/>
    <p:sldId id="492" r:id="rId15"/>
    <p:sldId id="531" r:id="rId16"/>
    <p:sldId id="463" r:id="rId17"/>
    <p:sldId id="483" r:id="rId18"/>
    <p:sldId id="495" r:id="rId19"/>
    <p:sldId id="496" r:id="rId20"/>
    <p:sldId id="499" r:id="rId21"/>
    <p:sldId id="485" r:id="rId22"/>
    <p:sldId id="502" r:id="rId23"/>
    <p:sldId id="486" r:id="rId24"/>
    <p:sldId id="487" r:id="rId25"/>
    <p:sldId id="488" r:id="rId26"/>
    <p:sldId id="489" r:id="rId27"/>
    <p:sldId id="506" r:id="rId28"/>
    <p:sldId id="507" r:id="rId29"/>
    <p:sldId id="508" r:id="rId30"/>
    <p:sldId id="509" r:id="rId31"/>
    <p:sldId id="475" r:id="rId32"/>
    <p:sldId id="511" r:id="rId33"/>
    <p:sldId id="512" r:id="rId34"/>
    <p:sldId id="513" r:id="rId35"/>
    <p:sldId id="514" r:id="rId36"/>
    <p:sldId id="515" r:id="rId37"/>
    <p:sldId id="510" r:id="rId38"/>
    <p:sldId id="491" r:id="rId39"/>
    <p:sldId id="503" r:id="rId40"/>
    <p:sldId id="517" r:id="rId41"/>
    <p:sldId id="504" r:id="rId42"/>
    <p:sldId id="505" r:id="rId43"/>
    <p:sldId id="516" r:id="rId44"/>
    <p:sldId id="518" r:id="rId45"/>
    <p:sldId id="532" r:id="rId46"/>
    <p:sldId id="519" r:id="rId47"/>
    <p:sldId id="520" r:id="rId48"/>
    <p:sldId id="521" r:id="rId49"/>
    <p:sldId id="522" r:id="rId50"/>
    <p:sldId id="523" r:id="rId51"/>
    <p:sldId id="524" r:id="rId52"/>
    <p:sldId id="525" r:id="rId53"/>
    <p:sldId id="526" r:id="rId54"/>
    <p:sldId id="527" r:id="rId55"/>
    <p:sldId id="528" r:id="rId56"/>
    <p:sldId id="529" r:id="rId57"/>
    <p:sldId id="530" r:id="rId58"/>
    <p:sldId id="533" r:id="rId59"/>
    <p:sldId id="534" r:id="rId60"/>
    <p:sldId id="535" r:id="rId61"/>
    <p:sldId id="536" r:id="rId62"/>
    <p:sldId id="537" r:id="rId63"/>
    <p:sldId id="538" r:id="rId64"/>
    <p:sldId id="539" r:id="rId65"/>
    <p:sldId id="540" r:id="rId66"/>
    <p:sldId id="541" r:id="rId67"/>
    <p:sldId id="542" r:id="rId68"/>
    <p:sldId id="543" r:id="rId69"/>
    <p:sldId id="544" r:id="rId70"/>
    <p:sldId id="545" r:id="rId71"/>
    <p:sldId id="546" r:id="rId72"/>
    <p:sldId id="547" r:id="rId73"/>
    <p:sldId id="548" r:id="rId74"/>
    <p:sldId id="549" r:id="rId75"/>
    <p:sldId id="550" r:id="rId76"/>
    <p:sldId id="55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0" autoAdjust="0"/>
    <p:restoredTop sz="94660"/>
  </p:normalViewPr>
  <p:slideViewPr>
    <p:cSldViewPr>
      <p:cViewPr varScale="1">
        <p:scale>
          <a:sx n="92" d="100"/>
          <a:sy n="92" d="100"/>
        </p:scale>
        <p:origin x="121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F5332-2E67-4197-A9D6-96730940DD45}" type="datetimeFigureOut">
              <a:rPr lang="en-US" smtClean="0"/>
              <a:pPr/>
              <a:t>2/25/2014</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3CE85-8A39-439B-A638-99B69752E80A}" type="slidenum">
              <a:rPr lang="en-US" smtClean="0"/>
              <a:pPr/>
              <a:t>‹#›</a:t>
            </a:fld>
            <a:endParaRPr lang="en-US"/>
          </a:p>
        </p:txBody>
      </p:sp>
    </p:spTree>
    <p:extLst>
      <p:ext uri="{BB962C8B-B14F-4D97-AF65-F5344CB8AC3E}">
        <p14:creationId xmlns:p14="http://schemas.microsoft.com/office/powerpoint/2010/main" val="1749391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97659-6C04-48EA-B305-2919BD7837F2}" type="slidenum">
              <a:rPr lang="en-US">
                <a:solidFill>
                  <a:prstClr val="black"/>
                </a:solidFill>
              </a:rPr>
              <a:pPr/>
              <a:t>2</a:t>
            </a:fld>
            <a:endParaRPr lang="en-US">
              <a:solidFill>
                <a:prstClr val="black"/>
              </a:solidFill>
            </a:endParaRPr>
          </a:p>
        </p:txBody>
      </p:sp>
      <p:sp>
        <p:nvSpPr>
          <p:cNvPr id="86018" name="Rectangle 2"/>
          <p:cNvSpPr>
            <a:spLocks noGrp="1" noRot="1" noChangeAspect="1" noChangeArrowheads="1" noTextEdit="1"/>
          </p:cNvSpPr>
          <p:nvPr>
            <p:ph type="sldImg"/>
          </p:nvPr>
        </p:nvSpPr>
        <p:spPr>
          <a:xfrm>
            <a:off x="1143000" y="685800"/>
            <a:ext cx="4572000" cy="3429000"/>
          </a:xfrm>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91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11</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645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12</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778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441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149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255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100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670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370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7513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976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8170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21</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917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22</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41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8426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3661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4924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543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088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606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29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5408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74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565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31</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4756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32</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9438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6570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6533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6322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324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6667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2189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525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058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6721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41</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9651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42</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1768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7925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4398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393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8641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6125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2076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0888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176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5078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51</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6253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52</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4690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9326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1538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0399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9781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5819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1674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59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6697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141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8073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61</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2549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62</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5564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5017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68069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92682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2491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1812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98422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22577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2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1619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71</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30705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72</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42704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17696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61018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504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142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10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88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E04DF7D1-4D51-4000-A8B3-8D20A340E8CD}" type="datetimeFigureOut">
              <a:rPr lang="en-US" smtClean="0"/>
              <a:pPr/>
              <a:t>2/25/2014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04DF7D1-4D51-4000-A8B3-8D20A340E8CD}" type="datetimeFigureOut">
              <a:rPr lang="en-US" smtClean="0"/>
              <a:pPr/>
              <a:t>2/25/2014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04DF7D1-4D51-4000-A8B3-8D20A340E8CD}" type="datetimeFigureOut">
              <a:rPr lang="en-US" smtClean="0"/>
              <a:pPr/>
              <a:t>2/25/2014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14400" y="533400"/>
            <a:ext cx="7721600" cy="1905000"/>
          </a:xfrm>
        </p:spPr>
        <p:txBody>
          <a:bodyPr/>
          <a:lstStyle>
            <a:lvl1pPr>
              <a:defRPr/>
            </a:lvl1pPr>
          </a:lstStyle>
          <a:p>
            <a:r>
              <a:rPr lang="en-US"/>
              <a:t>Click to edit Master title style</a:t>
            </a:r>
          </a:p>
        </p:txBody>
      </p:sp>
      <p:sp>
        <p:nvSpPr>
          <p:cNvPr id="66563" name="Rectangle 3"/>
          <p:cNvSpPr>
            <a:spLocks noGrp="1" noChangeArrowheads="1"/>
          </p:cNvSpPr>
          <p:nvPr>
            <p:ph type="subTitle" idx="1"/>
          </p:nvPr>
        </p:nvSpPr>
        <p:spPr>
          <a:xfrm>
            <a:off x="914400" y="302895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66564"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p>
        </p:txBody>
      </p:sp>
      <p:sp>
        <p:nvSpPr>
          <p:cNvPr id="66565" name="Rectangle 5"/>
          <p:cNvSpPr>
            <a:spLocks noGrp="1" noChangeArrowheads="1"/>
          </p:cNvSpPr>
          <p:nvPr>
            <p:ph type="ftr" sz="quarter" idx="3"/>
          </p:nvPr>
        </p:nvSpPr>
        <p:spPr>
          <a:xfrm>
            <a:off x="3149600" y="6229350"/>
            <a:ext cx="2844800" cy="514350"/>
          </a:xfrm>
        </p:spPr>
        <p:txBody>
          <a:bodyPr/>
          <a:lstStyle>
            <a:lvl1pPr>
              <a:spcBef>
                <a:spcPct val="0"/>
              </a:spcBef>
              <a:defRPr>
                <a:solidFill>
                  <a:srgbClr val="5E574E"/>
                </a:solidFill>
              </a:defRPr>
            </a:lvl1pPr>
          </a:lstStyle>
          <a:p>
            <a:endParaRPr lang="en-US"/>
          </a:p>
        </p:txBody>
      </p:sp>
      <p:sp>
        <p:nvSpPr>
          <p:cNvPr id="66566"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916C66C5-7DFE-4220-9FE1-A3CA8EA01032}" type="slidenum">
              <a:rPr lang="en-US"/>
              <a:pPr/>
              <a:t>‹#›</a:t>
            </a:fld>
            <a:endParaRPr lang="en-US"/>
          </a:p>
        </p:txBody>
      </p:sp>
      <p:sp>
        <p:nvSpPr>
          <p:cNvPr id="66567" name="Line 7"/>
          <p:cNvSpPr>
            <a:spLocks noChangeShapeType="1"/>
          </p:cNvSpPr>
          <p:nvPr/>
        </p:nvSpPr>
        <p:spPr bwMode="auto">
          <a:xfrm>
            <a:off x="457200" y="2514600"/>
            <a:ext cx="8153400" cy="0"/>
          </a:xfrm>
          <a:prstGeom prst="line">
            <a:avLst/>
          </a:prstGeom>
          <a:noFill/>
          <a:ln w="76200">
            <a:solidFill>
              <a:srgbClr val="FF0000"/>
            </a:solidFill>
            <a:round/>
            <a:headEnd/>
            <a:tailEnd/>
          </a:ln>
          <a:effectLst/>
        </p:spPr>
        <p:txBody>
          <a:bodyPr wrap="none" lIns="90000" tIns="46800" rIns="90000" bIns="46800"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DDDFD222-E453-472C-B553-43E1189E21AE}"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4AD94EAD-3A0D-43D4-AD18-89E091F4326E}"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p:txBody>
          <a:bodyPr/>
          <a:lstStyle>
            <a:lvl1pPr>
              <a:defRPr/>
            </a:lvl1pPr>
          </a:lstStyle>
          <a:p>
            <a:fld id="{EBD81A84-347F-4DDF-BAE7-4AD7EF67DA1A}"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endParaRPr lang="en-US">
              <a:solidFill>
                <a:srgbClr val="5E574E"/>
              </a:solidFill>
            </a:endParaRPr>
          </a:p>
        </p:txBody>
      </p:sp>
      <p:sp>
        <p:nvSpPr>
          <p:cNvPr id="8" name="页脚占位符 7"/>
          <p:cNvSpPr>
            <a:spLocks noGrp="1"/>
          </p:cNvSpPr>
          <p:nvPr>
            <p:ph type="ftr" sz="quarter" idx="11"/>
          </p:nvPr>
        </p:nvSpPr>
        <p:spPr/>
        <p:txBody>
          <a:bodyPr/>
          <a:lstStyle>
            <a:lvl1pPr>
              <a:defRPr/>
            </a:lvl1pPr>
          </a:lstStyle>
          <a:p>
            <a:endParaRPr lang="en-US">
              <a:solidFill>
                <a:srgbClr val="5E574E"/>
              </a:solidFill>
            </a:endParaRPr>
          </a:p>
        </p:txBody>
      </p:sp>
      <p:sp>
        <p:nvSpPr>
          <p:cNvPr id="9" name="灯片编号占位符 8"/>
          <p:cNvSpPr>
            <a:spLocks noGrp="1"/>
          </p:cNvSpPr>
          <p:nvPr>
            <p:ph type="sldNum" sz="quarter" idx="12"/>
          </p:nvPr>
        </p:nvSpPr>
        <p:spPr/>
        <p:txBody>
          <a:bodyPr/>
          <a:lstStyle>
            <a:lvl1pPr>
              <a:defRPr/>
            </a:lvl1pPr>
          </a:lstStyle>
          <a:p>
            <a:fld id="{AC33EE4D-9D4E-4EF0-AD47-C324AD7553D9}"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lstStyle>
          <a:p>
            <a:endParaRPr lang="en-US">
              <a:solidFill>
                <a:srgbClr val="5E574E"/>
              </a:solidFill>
            </a:endParaRPr>
          </a:p>
        </p:txBody>
      </p:sp>
      <p:sp>
        <p:nvSpPr>
          <p:cNvPr id="4" name="页脚占位符 3"/>
          <p:cNvSpPr>
            <a:spLocks noGrp="1"/>
          </p:cNvSpPr>
          <p:nvPr>
            <p:ph type="ftr" sz="quarter" idx="11"/>
          </p:nvPr>
        </p:nvSpPr>
        <p:spPr/>
        <p:txBody>
          <a:bodyPr/>
          <a:lstStyle>
            <a:lvl1pPr>
              <a:defRPr/>
            </a:lvl1pPr>
          </a:lstStyle>
          <a:p>
            <a:endParaRPr lang="en-US">
              <a:solidFill>
                <a:srgbClr val="5E574E"/>
              </a:solidFill>
            </a:endParaRPr>
          </a:p>
        </p:txBody>
      </p:sp>
      <p:sp>
        <p:nvSpPr>
          <p:cNvPr id="5" name="灯片编号占位符 4"/>
          <p:cNvSpPr>
            <a:spLocks noGrp="1"/>
          </p:cNvSpPr>
          <p:nvPr>
            <p:ph type="sldNum" sz="quarter" idx="12"/>
          </p:nvPr>
        </p:nvSpPr>
        <p:spPr/>
        <p:txBody>
          <a:bodyPr/>
          <a:lstStyle>
            <a:lvl1pPr>
              <a:defRPr/>
            </a:lvl1pPr>
          </a:lstStyle>
          <a:p>
            <a:fld id="{08AB8B5A-F46E-49EF-8E49-7D4823E30156}"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solidFill>
                <a:srgbClr val="5E574E"/>
              </a:solidFill>
            </a:endParaRPr>
          </a:p>
        </p:txBody>
      </p:sp>
      <p:sp>
        <p:nvSpPr>
          <p:cNvPr id="3" name="页脚占位符 2"/>
          <p:cNvSpPr>
            <a:spLocks noGrp="1"/>
          </p:cNvSpPr>
          <p:nvPr>
            <p:ph type="ftr" sz="quarter" idx="11"/>
          </p:nvPr>
        </p:nvSpPr>
        <p:spPr/>
        <p:txBody>
          <a:bodyPr/>
          <a:lstStyle>
            <a:lvl1pPr>
              <a:defRPr/>
            </a:lvl1pPr>
          </a:lstStyle>
          <a:p>
            <a:endParaRPr lang="en-US">
              <a:solidFill>
                <a:srgbClr val="5E574E"/>
              </a:solidFill>
            </a:endParaRPr>
          </a:p>
        </p:txBody>
      </p:sp>
      <p:sp>
        <p:nvSpPr>
          <p:cNvPr id="4" name="灯片编号占位符 3"/>
          <p:cNvSpPr>
            <a:spLocks noGrp="1"/>
          </p:cNvSpPr>
          <p:nvPr>
            <p:ph type="sldNum" sz="quarter" idx="12"/>
          </p:nvPr>
        </p:nvSpPr>
        <p:spPr/>
        <p:txBody>
          <a:bodyPr/>
          <a:lstStyle>
            <a:lvl1pPr>
              <a:defRPr/>
            </a:lvl1pPr>
          </a:lstStyle>
          <a:p>
            <a:fld id="{73B12839-AB46-4EE9-A4EF-3FE952E895F7}"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50"/>
            <a:ext cx="3008313" cy="1162050"/>
          </a:xfrm>
        </p:spPr>
        <p:txBody>
          <a:bodyPr/>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p:txBody>
          <a:bodyPr/>
          <a:lstStyle>
            <a:lvl1pPr>
              <a:defRPr/>
            </a:lvl1pPr>
          </a:lstStyle>
          <a:p>
            <a:fld id="{7CF5C15F-19E2-41FF-8AF4-667E84177D41}"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lgn="ctr" defTabSz="914400" rtl="0" eaLnBrk="1" latinLnBrk="0" hangingPunct="1">
              <a:spcBef>
                <a:spcPct val="0"/>
              </a:spcBef>
              <a:buNone/>
              <a:defRPr lang="en-US" altLang="zh-CN" sz="3400" b="1" kern="1200" dirty="0">
                <a:solidFill>
                  <a:srgbClr val="A50021"/>
                </a:solidFill>
                <a:latin typeface="+mj-lt"/>
                <a:ea typeface="+mj-ea"/>
                <a:cs typeface="+mj-cs"/>
              </a:defRPr>
            </a:lvl1pPr>
          </a:lstStyle>
          <a:p>
            <a:r>
              <a:rPr lang="zh-CN" altLang="en-US" dirty="0" smtClean="0"/>
              <a:t>单击此处编辑母版标题样式</a:t>
            </a:r>
            <a:endParaRPr 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10"/>
          </p:nvPr>
        </p:nvSpPr>
        <p:spPr/>
        <p:txBody>
          <a:bodyPr/>
          <a:lstStyle/>
          <a:p>
            <a:fld id="{E04DF7D1-4D51-4000-A8B3-8D20A340E8CD}" type="datetimeFigureOut">
              <a:rPr lang="en-US" smtClean="0"/>
              <a:pPr/>
              <a:t>2/25/2014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p:txBody>
          <a:bodyPr/>
          <a:lstStyle>
            <a:lvl1pPr>
              <a:defRPr/>
            </a:lvl1pPr>
          </a:lstStyle>
          <a:p>
            <a:fld id="{D2418FE5-389E-4DA0-81AC-5EB98838DD89}"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B1BCC775-3ADC-47AB-BC2E-E60055130C74}"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600" y="228600"/>
            <a:ext cx="2057400" cy="58293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06400" y="228600"/>
            <a:ext cx="6019800" cy="58293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8FBCE291-D8F3-4C90-A8DB-6733BB373E02}"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406400" y="228600"/>
            <a:ext cx="8204200" cy="1143000"/>
          </a:xfrm>
        </p:spPr>
        <p:txBody>
          <a:bodyPr/>
          <a:lstStyle/>
          <a:p>
            <a:r>
              <a:rPr lang="zh-CN" altLang="en-US" smtClean="0"/>
              <a:t>单击此处编辑母版标题样式</a:t>
            </a:r>
            <a:endParaRPr lang="en-US"/>
          </a:p>
        </p:txBody>
      </p:sp>
      <p:sp>
        <p:nvSpPr>
          <p:cNvPr id="3" name="剪贴画占位符 2"/>
          <p:cNvSpPr>
            <a:spLocks noGrp="1"/>
          </p:cNvSpPr>
          <p:nvPr>
            <p:ph type="clipArt" sz="half" idx="1"/>
          </p:nvPr>
        </p:nvSpPr>
        <p:spPr>
          <a:xfrm>
            <a:off x="457200" y="1885950"/>
            <a:ext cx="4013200" cy="4171950"/>
          </a:xfrm>
        </p:spPr>
        <p:txBody>
          <a:bodyPr/>
          <a:lstStyle/>
          <a:p>
            <a:endParaRPr lang="en-US"/>
          </a:p>
        </p:txBody>
      </p:sp>
      <p:sp>
        <p:nvSpPr>
          <p:cNvPr id="4" name="文本占位符 3"/>
          <p:cNvSpPr>
            <a:spLocks noGrp="1"/>
          </p:cNvSpPr>
          <p:nvPr>
            <p:ph type="body" sz="half" idx="2"/>
          </p:nvPr>
        </p:nvSpPr>
        <p:spPr>
          <a:xfrm>
            <a:off x="4622800" y="1885950"/>
            <a:ext cx="4013200" cy="4171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a:xfrm>
            <a:off x="431800" y="6229350"/>
            <a:ext cx="1905000" cy="457200"/>
          </a:xfrm>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a:xfrm>
            <a:off x="3124200" y="6229350"/>
            <a:ext cx="2895600" cy="457200"/>
          </a:xfrm>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a:xfrm>
            <a:off x="6731000" y="6229350"/>
            <a:ext cx="1905000" cy="457200"/>
          </a:xfrm>
        </p:spPr>
        <p:txBody>
          <a:bodyPr/>
          <a:lstStyle>
            <a:lvl1pPr>
              <a:defRPr/>
            </a:lvl1pPr>
          </a:lstStyle>
          <a:p>
            <a:fld id="{13093B3B-E81E-490B-8F1F-1C571ED82160}"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04DF7D1-4D51-4000-A8B3-8D20A340E8CD}" type="datetimeFigureOut">
              <a:rPr lang="en-US" smtClean="0"/>
              <a:pPr/>
              <a:t>2/25/2014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E04DF7D1-4D51-4000-A8B3-8D20A340E8CD}" type="datetimeFigureOut">
              <a:rPr lang="en-US" smtClean="0"/>
              <a:pPr/>
              <a:t>2/25/2014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E04DF7D1-4D51-4000-A8B3-8D20A340E8CD}" type="datetimeFigureOut">
              <a:rPr lang="en-US" smtClean="0"/>
              <a:pPr/>
              <a:t>2/25/2014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E04DF7D1-4D51-4000-A8B3-8D20A340E8CD}" type="datetimeFigureOut">
              <a:rPr lang="en-US" smtClean="0"/>
              <a:pPr/>
              <a:t>2/25/2014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4DF7D1-4D51-4000-A8B3-8D20A340E8CD}" type="datetimeFigureOut">
              <a:rPr lang="en-US" smtClean="0"/>
              <a:pPr/>
              <a:t>2/25/2014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4DF7D1-4D51-4000-A8B3-8D20A340E8CD}" type="datetimeFigureOut">
              <a:rPr lang="en-US" smtClean="0"/>
              <a:pPr/>
              <a:t>2/25/2014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4DF7D1-4D51-4000-A8B3-8D20A340E8CD}" type="datetimeFigureOut">
              <a:rPr lang="en-US" smtClean="0"/>
              <a:pPr/>
              <a:t>2/25/2014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F7D1-4D51-4000-A8B3-8D20A340E8CD}" type="datetimeFigureOut">
              <a:rPr lang="en-US" smtClean="0"/>
              <a:pPr/>
              <a:t>2/25/2014</a:t>
            </a:fld>
            <a:endParaRPr lang="en-US"/>
          </a:p>
        </p:txBody>
      </p:sp>
      <p:sp>
        <p:nvSpPr>
          <p:cNvPr id="5" name="页脚占位符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1A8D2-BA59-47FB-96E1-911D86B22B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06400" y="228600"/>
            <a:ext cx="8204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eaLnBrk="0" fontAlgn="base" hangingPunct="0">
              <a:spcAft>
                <a:spcPct val="0"/>
              </a:spcAft>
            </a:pPr>
            <a:endParaRPr lang="en-US" smtClean="0">
              <a:solidFill>
                <a:srgbClr val="5E574E"/>
              </a:solidFill>
            </a:endParaRPr>
          </a:p>
        </p:txBody>
      </p:sp>
      <p:sp>
        <p:nvSpPr>
          <p:cNvPr id="65541"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eaLnBrk="0" fontAlgn="base" hangingPunct="0">
              <a:spcAft>
                <a:spcPct val="0"/>
              </a:spcAft>
            </a:pPr>
            <a:endParaRPr lang="en-US" smtClean="0">
              <a:solidFill>
                <a:srgbClr val="5E574E"/>
              </a:solidFill>
            </a:endParaRPr>
          </a:p>
        </p:txBody>
      </p:sp>
      <p:sp>
        <p:nvSpPr>
          <p:cNvPr id="65542"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eaLnBrk="0" fontAlgn="base" hangingPunct="0">
              <a:spcAft>
                <a:spcPct val="0"/>
              </a:spcAft>
            </a:pPr>
            <a:fld id="{6B1821FE-FA4C-47C1-B685-876E6334E4D6}" type="slidenum">
              <a:rPr lang="en-US" smtClean="0">
                <a:solidFill>
                  <a:srgbClr val="5E574E"/>
                </a:solidFill>
              </a:rPr>
              <a:pPr eaLnBrk="0" fontAlgn="base" hangingPunct="0">
                <a:spcAft>
                  <a:spcPct val="0"/>
                </a:spcAft>
              </a:pPr>
              <a:t>‹#›</a:t>
            </a:fld>
            <a:endParaRPr lang="en-US" smtClean="0">
              <a:solidFill>
                <a:srgbClr val="5E574E"/>
              </a:solidFill>
            </a:endParaRPr>
          </a:p>
        </p:txBody>
      </p:sp>
      <p:sp>
        <p:nvSpPr>
          <p:cNvPr id="65543" name="Line 7"/>
          <p:cNvSpPr>
            <a:spLocks noChangeShapeType="1"/>
          </p:cNvSpPr>
          <p:nvPr/>
        </p:nvSpPr>
        <p:spPr bwMode="auto">
          <a:xfrm>
            <a:off x="457200" y="1600200"/>
            <a:ext cx="8153400" cy="0"/>
          </a:xfrm>
          <a:prstGeom prst="line">
            <a:avLst/>
          </a:prstGeom>
          <a:noFill/>
          <a:ln w="76200">
            <a:solidFill>
              <a:srgbClr val="FF0000"/>
            </a:solidFill>
            <a:round/>
            <a:headEnd/>
            <a:tailEnd/>
          </a:ln>
          <a:effectLst/>
        </p:spPr>
        <p:txBody>
          <a:bodyPr wrap="none" lIns="90000" tIns="46800" rIns="90000" bIns="46800"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Black" pitchFamily="34" charset="0"/>
        </a:defRPr>
      </a:lvl2pPr>
      <a:lvl3pPr algn="l" rtl="0" eaLnBrk="0" fontAlgn="base" hangingPunct="0">
        <a:spcBef>
          <a:spcPct val="0"/>
        </a:spcBef>
        <a:spcAft>
          <a:spcPct val="0"/>
        </a:spcAft>
        <a:defRPr kumimoji="1" sz="3600">
          <a:solidFill>
            <a:schemeClr val="tx2"/>
          </a:solidFill>
          <a:latin typeface="Arial Black" pitchFamily="34" charset="0"/>
        </a:defRPr>
      </a:lvl3pPr>
      <a:lvl4pPr algn="l" rtl="0" eaLnBrk="0" fontAlgn="base" hangingPunct="0">
        <a:spcBef>
          <a:spcPct val="0"/>
        </a:spcBef>
        <a:spcAft>
          <a:spcPct val="0"/>
        </a:spcAft>
        <a:defRPr kumimoji="1" sz="3600">
          <a:solidFill>
            <a:schemeClr val="tx2"/>
          </a:solidFill>
          <a:latin typeface="Arial Black" pitchFamily="34" charset="0"/>
        </a:defRPr>
      </a:lvl4pPr>
      <a:lvl5pPr algn="l" rtl="0" eaLnBrk="0" fontAlgn="base" hangingPunct="0">
        <a:spcBef>
          <a:spcPct val="0"/>
        </a:spcBef>
        <a:spcAft>
          <a:spcPct val="0"/>
        </a:spcAft>
        <a:defRPr kumimoji="1" sz="3600">
          <a:solidFill>
            <a:schemeClr val="tx2"/>
          </a:solidFill>
          <a:latin typeface="Arial Black" pitchFamily="34" charset="0"/>
        </a:defRPr>
      </a:lvl5pPr>
      <a:lvl6pPr marL="457200" algn="l" rtl="0" eaLnBrk="0" fontAlgn="base" hangingPunct="0">
        <a:spcBef>
          <a:spcPct val="0"/>
        </a:spcBef>
        <a:spcAft>
          <a:spcPct val="0"/>
        </a:spcAft>
        <a:defRPr kumimoji="1" sz="3600">
          <a:solidFill>
            <a:schemeClr val="tx2"/>
          </a:solidFill>
          <a:latin typeface="Arial Black" pitchFamily="34" charset="0"/>
        </a:defRPr>
      </a:lvl6pPr>
      <a:lvl7pPr marL="914400" algn="l" rtl="0" eaLnBrk="0" fontAlgn="base" hangingPunct="0">
        <a:spcBef>
          <a:spcPct val="0"/>
        </a:spcBef>
        <a:spcAft>
          <a:spcPct val="0"/>
        </a:spcAft>
        <a:defRPr kumimoji="1" sz="3600">
          <a:solidFill>
            <a:schemeClr val="tx2"/>
          </a:solidFill>
          <a:latin typeface="Arial Black" pitchFamily="34" charset="0"/>
        </a:defRPr>
      </a:lvl7pPr>
      <a:lvl8pPr marL="1371600" algn="l" rtl="0" eaLnBrk="0" fontAlgn="base" hangingPunct="0">
        <a:spcBef>
          <a:spcPct val="0"/>
        </a:spcBef>
        <a:spcAft>
          <a:spcPct val="0"/>
        </a:spcAft>
        <a:defRPr kumimoji="1" sz="3600">
          <a:solidFill>
            <a:schemeClr val="tx2"/>
          </a:solidFill>
          <a:latin typeface="Arial Black" pitchFamily="34" charset="0"/>
        </a:defRPr>
      </a:lvl8pPr>
      <a:lvl9pPr marL="1828800" algn="l" rtl="0" eaLnBrk="0" fontAlgn="base" hangingPunct="0">
        <a:spcBef>
          <a:spcPct val="0"/>
        </a:spcBef>
        <a:spcAft>
          <a:spcPct val="0"/>
        </a:spcAft>
        <a:defRPr kumimoji="1"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FF0000"/>
        </a:buClr>
        <a:buFont typeface="Monotype Sorts" pitchFamily="2" charset="2"/>
        <a:buChar char="z"/>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onotype Sorts" pitchFamily="2" charset="2"/>
        <a:buChar char="y"/>
        <a:defRPr kumimoji="1" sz="2400">
          <a:solidFill>
            <a:schemeClr val="tx1"/>
          </a:solidFill>
          <a:latin typeface="+mn-lt"/>
        </a:defRPr>
      </a:lvl2pPr>
      <a:lvl3pPr marL="1143000" indent="-228600" algn="l" rtl="0" eaLnBrk="0" fontAlgn="base" hangingPunct="0">
        <a:spcBef>
          <a:spcPct val="20000"/>
        </a:spcBef>
        <a:spcAft>
          <a:spcPct val="0"/>
        </a:spcAft>
        <a:buClr>
          <a:srgbClr val="FF0000"/>
        </a:buClr>
        <a:buFont typeface="Monotype Sorts" pitchFamily="2" charset="2"/>
        <a:buChar char="x"/>
        <a:defRPr kumimoji="1" sz="2000">
          <a:solidFill>
            <a:schemeClr val="tx1"/>
          </a:solidFill>
          <a:latin typeface="+mn-lt"/>
        </a:defRPr>
      </a:lvl3pPr>
      <a:lvl4pPr marL="1600200" indent="-228600" algn="l" rtl="0" eaLnBrk="0" fontAlgn="base" hangingPunct="0">
        <a:spcBef>
          <a:spcPct val="20000"/>
        </a:spcBef>
        <a:spcAft>
          <a:spcPct val="0"/>
        </a:spcAft>
        <a:buClr>
          <a:srgbClr val="FF0000"/>
        </a:buClr>
        <a:buChar char="•"/>
        <a:defRPr kumimoji="1">
          <a:solidFill>
            <a:schemeClr val="tx1"/>
          </a:solidFill>
          <a:latin typeface="+mn-lt"/>
        </a:defRPr>
      </a:lvl4pPr>
      <a:lvl5pPr marL="2057400" indent="-228600" algn="l" rtl="0" eaLnBrk="0" fontAlgn="base" hangingPunct="0">
        <a:spcBef>
          <a:spcPct val="20000"/>
        </a:spcBef>
        <a:spcAft>
          <a:spcPct val="0"/>
        </a:spcAft>
        <a:buClr>
          <a:srgbClr val="FF0000"/>
        </a:buClr>
        <a:buChar char="–"/>
        <a:defRPr kumimoji="1">
          <a:solidFill>
            <a:schemeClr val="tx1"/>
          </a:solidFill>
          <a:latin typeface="+mn-lt"/>
        </a:defRPr>
      </a:lvl5pPr>
      <a:lvl6pPr marL="2514600" indent="-228600" algn="l" rtl="0" eaLnBrk="0" fontAlgn="base" hangingPunct="0">
        <a:spcBef>
          <a:spcPct val="20000"/>
        </a:spcBef>
        <a:spcAft>
          <a:spcPct val="0"/>
        </a:spcAft>
        <a:buClr>
          <a:srgbClr val="FF0000"/>
        </a:buClr>
        <a:buChar char="–"/>
        <a:defRPr kumimoji="1">
          <a:solidFill>
            <a:schemeClr val="tx1"/>
          </a:solidFill>
          <a:latin typeface="+mn-lt"/>
        </a:defRPr>
      </a:lvl6pPr>
      <a:lvl7pPr marL="2971800" indent="-228600" algn="l" rtl="0" eaLnBrk="0" fontAlgn="base" hangingPunct="0">
        <a:spcBef>
          <a:spcPct val="20000"/>
        </a:spcBef>
        <a:spcAft>
          <a:spcPct val="0"/>
        </a:spcAft>
        <a:buClr>
          <a:srgbClr val="FF0000"/>
        </a:buClr>
        <a:buChar char="–"/>
        <a:defRPr kumimoji="1">
          <a:solidFill>
            <a:schemeClr val="tx1"/>
          </a:solidFill>
          <a:latin typeface="+mn-lt"/>
        </a:defRPr>
      </a:lvl7pPr>
      <a:lvl8pPr marL="3429000" indent="-228600" algn="l" rtl="0" eaLnBrk="0" fontAlgn="base" hangingPunct="0">
        <a:spcBef>
          <a:spcPct val="20000"/>
        </a:spcBef>
        <a:spcAft>
          <a:spcPct val="0"/>
        </a:spcAft>
        <a:buClr>
          <a:srgbClr val="FF0000"/>
        </a:buClr>
        <a:buChar char="–"/>
        <a:defRPr kumimoji="1">
          <a:solidFill>
            <a:schemeClr val="tx1"/>
          </a:solidFill>
          <a:latin typeface="+mn-lt"/>
        </a:defRPr>
      </a:lvl8pPr>
      <a:lvl9pPr marL="3886200" indent="-228600" algn="l" rtl="0" eaLnBrk="0" fontAlgn="base" hangingPunct="0">
        <a:spcBef>
          <a:spcPct val="20000"/>
        </a:spcBef>
        <a:spcAft>
          <a:spcPct val="0"/>
        </a:spcAft>
        <a:buClr>
          <a:srgbClr val="FF0000"/>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1295400"/>
            <a:ext cx="8153400" cy="3048000"/>
          </a:xfrm>
        </p:spPr>
        <p:txBody>
          <a:bodyPr/>
          <a:lstStyle/>
          <a:p>
            <a:r>
              <a:rPr lang="en-US" altLang="zh-CN" sz="3200" b="1" dirty="0" smtClean="0">
                <a:solidFill>
                  <a:srgbClr val="A50021"/>
                </a:solidFill>
              </a:rPr>
              <a:t>Lecture 24: Introduction to </a:t>
            </a:r>
            <a:r>
              <a:rPr lang="en-US" altLang="zh-CN" sz="3200" b="1" dirty="0" err="1" smtClean="0">
                <a:solidFill>
                  <a:srgbClr val="A50021"/>
                </a:solidFill>
              </a:rPr>
              <a:t>FreeRTOS</a:t>
            </a:r>
            <a:r>
              <a:rPr lang="en-US" altLang="zh-CN" sz="3200" b="1" dirty="0" smtClean="0">
                <a:solidFill>
                  <a:srgbClr val="A50021"/>
                </a:solidFill>
              </a:rPr>
              <a:t/>
            </a:r>
            <a:br>
              <a:rPr lang="en-US" altLang="zh-CN" sz="3200" b="1" dirty="0" smtClean="0">
                <a:solidFill>
                  <a:srgbClr val="A50021"/>
                </a:solidFill>
              </a:rPr>
            </a:br>
            <a:endParaRPr lang="en-US" altLang="zh-CN" sz="3200" dirty="0" smtClean="0">
              <a:solidFill>
                <a:srgbClr val="A5002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Coding Conventions</a:t>
            </a:r>
            <a:endParaRPr lang="en-GB" sz="3200" dirty="0"/>
          </a:p>
        </p:txBody>
      </p:sp>
      <p:sp>
        <p:nvSpPr>
          <p:cNvPr id="10" name="Rectangle 3"/>
          <p:cNvSpPr txBox="1">
            <a:spLocks noChangeArrowheads="1"/>
          </p:cNvSpPr>
          <p:nvPr/>
        </p:nvSpPr>
        <p:spPr bwMode="auto">
          <a:xfrm>
            <a:off x="323528" y="1700808"/>
            <a:ext cx="4536504"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FF0000"/>
              </a:buClr>
              <a:buFont typeface="Monotype Sorts" pitchFamily="2" charset="2"/>
              <a:buChar char="z"/>
            </a:pPr>
            <a:r>
              <a:rPr lang="en-US" sz="2400" dirty="0" smtClean="0"/>
              <a:t>Naming conventions</a:t>
            </a:r>
            <a:endParaRPr lang="en-US" sz="2000" dirty="0" smtClean="0">
              <a:solidFill>
                <a:srgbClr val="000000"/>
              </a:solidFill>
              <a:latin typeface="Courier New"/>
            </a:endParaRPr>
          </a:p>
          <a:p>
            <a:pPr marL="342900" lvl="0" indent="-342900" eaLnBrk="0" fontAlgn="base" hangingPunct="0">
              <a:spcBef>
                <a:spcPct val="20000"/>
              </a:spcBef>
              <a:spcAft>
                <a:spcPct val="0"/>
              </a:spcAft>
              <a:buClr>
                <a:srgbClr val="FF0000"/>
              </a:buClr>
              <a:buFont typeface="Monotype Sorts" pitchFamily="2" charset="2"/>
              <a:buChar char="z"/>
            </a:pPr>
            <a:endParaRPr lang="en-US" sz="2000" dirty="0" smtClean="0">
              <a:solidFill>
                <a:srgbClr val="000000"/>
              </a:solidFill>
              <a:latin typeface="Courier New"/>
            </a:endParaRPr>
          </a:p>
          <a:p>
            <a:pPr marL="342900" lvl="0" indent="-342900" eaLnBrk="0" fontAlgn="base" hangingPunct="0">
              <a:spcBef>
                <a:spcPct val="20000"/>
              </a:spcBef>
              <a:spcAft>
                <a:spcPct val="0"/>
              </a:spcAft>
              <a:buClr>
                <a:srgbClr val="FF0000"/>
              </a:buClr>
              <a:buFont typeface="Monotype Sorts" pitchFamily="2" charset="2"/>
              <a:buChar char="z"/>
            </a:pPr>
            <a:endParaRPr lang="en-US" sz="2000" dirty="0" smtClean="0">
              <a:solidFill>
                <a:srgbClr val="000000"/>
              </a:solidFill>
              <a:latin typeface="Courier New"/>
            </a:endParaRPr>
          </a:p>
          <a:p>
            <a:pPr marL="342900" lvl="0" indent="-342900" eaLnBrk="0" fontAlgn="base" hangingPunct="0">
              <a:spcBef>
                <a:spcPct val="20000"/>
              </a:spcBef>
              <a:spcAft>
                <a:spcPct val="0"/>
              </a:spcAft>
              <a:buClr>
                <a:srgbClr val="FF0000"/>
              </a:buClr>
              <a:buFont typeface="Monotype Sorts" pitchFamily="2" charset="2"/>
              <a:buChar char="z"/>
            </a:pPr>
            <a:endParaRPr lang="en-US" sz="2000" dirty="0" smtClean="0">
              <a:solidFill>
                <a:srgbClr val="000000"/>
              </a:solidFill>
              <a:latin typeface="Courier New"/>
            </a:endParaRPr>
          </a:p>
        </p:txBody>
      </p:sp>
      <p:pic>
        <p:nvPicPr>
          <p:cNvPr id="2051" name="Picture 3"/>
          <p:cNvPicPr>
            <a:picLocks noChangeAspect="1" noChangeArrowheads="1"/>
          </p:cNvPicPr>
          <p:nvPr/>
        </p:nvPicPr>
        <p:blipFill>
          <a:blip r:embed="rId3" cstate="print"/>
          <a:srcRect/>
          <a:stretch>
            <a:fillRect/>
          </a:stretch>
        </p:blipFill>
        <p:spPr bwMode="auto">
          <a:xfrm>
            <a:off x="395536" y="2276872"/>
            <a:ext cx="5114900" cy="4019900"/>
          </a:xfrm>
          <a:prstGeom prst="rect">
            <a:avLst/>
          </a:prstGeom>
          <a:noFill/>
          <a:ln w="9525">
            <a:noFill/>
            <a:miter lim="800000"/>
            <a:headEnd/>
            <a:tailEnd/>
          </a:ln>
        </p:spPr>
      </p:pic>
      <p:sp>
        <p:nvSpPr>
          <p:cNvPr id="9" name="矩形 8"/>
          <p:cNvSpPr/>
          <p:nvPr/>
        </p:nvSpPr>
        <p:spPr>
          <a:xfrm>
            <a:off x="5724128" y="2276872"/>
            <a:ext cx="3294112" cy="3816429"/>
          </a:xfrm>
          <a:prstGeom prst="rect">
            <a:avLst/>
          </a:prstGeom>
        </p:spPr>
        <p:txBody>
          <a:bodyPr wrap="square">
            <a:spAutoFit/>
          </a:bodyPr>
          <a:lstStyle/>
          <a:p>
            <a:pPr>
              <a:buFont typeface="Wingdings" pitchFamily="2" charset="2"/>
              <a:buChar char="v"/>
            </a:pPr>
            <a:r>
              <a:rPr lang="en-US" sz="2200" dirty="0" smtClean="0"/>
              <a:t>For example, a pointer to a short will have the prefix </a:t>
            </a:r>
            <a:r>
              <a:rPr lang="en-US" sz="2200" dirty="0" err="1" smtClean="0">
                <a:solidFill>
                  <a:srgbClr val="000000"/>
                </a:solidFill>
                <a:latin typeface="Courier New"/>
              </a:rPr>
              <a:t>ps</a:t>
            </a:r>
            <a:r>
              <a:rPr lang="en-US" sz="2200" dirty="0" err="1" smtClean="0"/>
              <a:t>;a</a:t>
            </a:r>
            <a:r>
              <a:rPr lang="en-US" sz="2200" dirty="0" smtClean="0"/>
              <a:t> pointer to void will have the prefix </a:t>
            </a:r>
            <a:r>
              <a:rPr lang="en-US" sz="2200" dirty="0" err="1" smtClean="0">
                <a:solidFill>
                  <a:srgbClr val="000000"/>
                </a:solidFill>
                <a:latin typeface="Courier New"/>
              </a:rPr>
              <a:t>pv</a:t>
            </a:r>
            <a:r>
              <a:rPr lang="en-US" sz="2200" dirty="0" err="1" smtClean="0"/>
              <a:t>;an</a:t>
            </a:r>
            <a:r>
              <a:rPr lang="en-US" sz="2200" dirty="0" smtClean="0"/>
              <a:t> unsigned short will have the prefix </a:t>
            </a:r>
            <a:r>
              <a:rPr lang="en-US" sz="2200" dirty="0" smtClean="0">
                <a:solidFill>
                  <a:srgbClr val="000000"/>
                </a:solidFill>
                <a:latin typeface="Courier New"/>
              </a:rPr>
              <a:t>us</a:t>
            </a:r>
          </a:p>
          <a:p>
            <a:pPr>
              <a:buFont typeface="Wingdings" pitchFamily="2" charset="2"/>
              <a:buChar char="v"/>
            </a:pPr>
            <a:endParaRPr lang="en-US" sz="2200" dirty="0" smtClean="0">
              <a:solidFill>
                <a:srgbClr val="000000"/>
              </a:solidFill>
              <a:latin typeface="Courier New"/>
            </a:endParaRPr>
          </a:p>
          <a:p>
            <a:pPr>
              <a:buFont typeface="Wingdings" pitchFamily="2" charset="2"/>
              <a:buChar char="v"/>
            </a:pPr>
            <a:r>
              <a:rPr lang="en-US" sz="2200" dirty="0" smtClean="0"/>
              <a:t>Function names are also prefixed with their return type using the same convention</a:t>
            </a:r>
            <a:endParaRPr lang="en-US" sz="2200" dirty="0" smtClean="0">
              <a:solidFill>
                <a:srgbClr val="000000"/>
              </a:solidFill>
              <a:latin typeface="Courier New"/>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Resources Used By </a:t>
            </a:r>
            <a:r>
              <a:rPr lang="en-US" sz="3200" b="1" dirty="0" err="1" smtClean="0"/>
              <a:t>FreeRTOS</a:t>
            </a:r>
            <a:r>
              <a:rPr lang="en-US" sz="3200" b="1" dirty="0" smtClean="0"/>
              <a:t> </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800" dirty="0" err="1" smtClean="0"/>
              <a:t>FreeRTOS</a:t>
            </a:r>
            <a:r>
              <a:rPr lang="en-US" sz="2800" dirty="0" smtClean="0"/>
              <a:t> makes use of</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err="1" smtClean="0">
                <a:ea typeface="新細明體" pitchFamily="18" charset="-120"/>
              </a:rPr>
              <a:t>SysTick</a:t>
            </a:r>
            <a:r>
              <a:rPr kumimoji="1" lang="en-US" altLang="zh-TW" sz="2400" dirty="0" smtClean="0">
                <a:ea typeface="新細明體" pitchFamily="18" charset="-120"/>
              </a:rPr>
              <a:t>, </a:t>
            </a:r>
            <a:r>
              <a:rPr kumimoji="1" lang="en-US" altLang="zh-TW" sz="2400" dirty="0" err="1" smtClean="0">
                <a:ea typeface="新細明體" pitchFamily="18" charset="-120"/>
              </a:rPr>
              <a:t>PendSV</a:t>
            </a:r>
            <a:r>
              <a:rPr kumimoji="1" lang="en-US" altLang="zh-TW" sz="2400" dirty="0" smtClean="0">
                <a:ea typeface="新細明體" pitchFamily="18" charset="-120"/>
              </a:rPr>
              <a:t>, and SVC interrupts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smtClean="0">
                <a:ea typeface="新細明體" pitchFamily="18" charset="-120"/>
              </a:rPr>
              <a:t>These interrupts are not available for use by the application </a:t>
            </a:r>
          </a:p>
          <a:p>
            <a:pPr marL="342900" indent="-342900" eaLnBrk="0" fontAlgn="base" hangingPunct="0">
              <a:spcBef>
                <a:spcPct val="20000"/>
              </a:spcBef>
              <a:spcAft>
                <a:spcPct val="0"/>
              </a:spcAft>
              <a:buClr>
                <a:srgbClr val="FF0000"/>
              </a:buClr>
              <a:buFont typeface="Monotype Sorts" pitchFamily="2" charset="2"/>
              <a:buChar char="z"/>
            </a:pPr>
            <a:r>
              <a:rPr lang="en-US" sz="2800" dirty="0" err="1" smtClean="0"/>
              <a:t>FreeRTOS</a:t>
            </a:r>
            <a:r>
              <a:rPr lang="en-US" sz="2800" dirty="0" smtClean="0"/>
              <a:t> has a very small footprint</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smtClean="0">
                <a:ea typeface="新細明體" pitchFamily="18" charset="-120"/>
              </a:rPr>
              <a:t>A typical kernel build will consume approximately </a:t>
            </a:r>
            <a:r>
              <a:rPr kumimoji="1" lang="en-US" altLang="zh-TW" sz="2400" dirty="0" smtClean="0">
                <a:solidFill>
                  <a:srgbClr val="0070C0"/>
                </a:solidFill>
                <a:ea typeface="新細明體" pitchFamily="18" charset="-120"/>
              </a:rPr>
              <a:t>6KB</a:t>
            </a:r>
            <a:r>
              <a:rPr kumimoji="1" lang="en-US" altLang="zh-TW" sz="2400" dirty="0" smtClean="0">
                <a:ea typeface="新細明體" pitchFamily="18" charset="-120"/>
              </a:rPr>
              <a:t> of Flash space and a few hundred bytes of RAM</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smtClean="0">
                <a:ea typeface="新細明體" pitchFamily="18" charset="-120"/>
              </a:rPr>
              <a:t>Each task also requires RAM to be allocated for use as the task stack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err="1" smtClean="0"/>
              <a:t>FreeRTOS</a:t>
            </a:r>
            <a:r>
              <a:rPr lang="en-US" sz="3200" b="1" dirty="0" smtClean="0"/>
              <a:t>, </a:t>
            </a:r>
            <a:r>
              <a:rPr lang="en-US" sz="3200" b="1" dirty="0" err="1" smtClean="0"/>
              <a:t>OpenRTOS</a:t>
            </a:r>
            <a:r>
              <a:rPr lang="en-US" sz="3200" b="1" dirty="0" smtClean="0"/>
              <a:t>, </a:t>
            </a:r>
            <a:r>
              <a:rPr lang="en-US" sz="3200" b="1" dirty="0" err="1" smtClean="0"/>
              <a:t>SafeRTOS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b="1" dirty="0" err="1" smtClean="0"/>
              <a:t>FreeRTOS</a:t>
            </a:r>
            <a:r>
              <a:rPr lang="en-US" sz="2400" b="1" dirty="0" smtClean="0"/>
              <a:t> </a:t>
            </a:r>
            <a:r>
              <a:rPr lang="en-US" sz="2400" dirty="0" smtClean="0"/>
              <a:t>uses a modified GPL license</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err="1" smtClean="0">
                <a:ea typeface="新細明體" pitchFamily="18" charset="-120"/>
              </a:rPr>
              <a:t>FreeRTOS</a:t>
            </a:r>
            <a:r>
              <a:rPr kumimoji="1" lang="en-US" altLang="zh-TW" sz="2000" dirty="0" smtClean="0">
                <a:ea typeface="新細明體" pitchFamily="18" charset="-120"/>
              </a:rPr>
              <a:t> can be used in commercial applications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err="1" smtClean="0">
                <a:ea typeface="新細明體" pitchFamily="18" charset="-120"/>
              </a:rPr>
              <a:t>FreeRTOS</a:t>
            </a:r>
            <a:r>
              <a:rPr kumimoji="1" lang="en-US" altLang="zh-TW" sz="2000" dirty="0" smtClean="0">
                <a:ea typeface="新細明體" pitchFamily="18" charset="-120"/>
              </a:rPr>
              <a:t> itself remains open source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err="1" smtClean="0">
                <a:ea typeface="新細明體" pitchFamily="18" charset="-120"/>
              </a:rPr>
              <a:t>FreeRTOS</a:t>
            </a:r>
            <a:r>
              <a:rPr kumimoji="1" lang="en-US" altLang="zh-TW" sz="2000" dirty="0" smtClean="0">
                <a:ea typeface="新細明體" pitchFamily="18" charset="-120"/>
              </a:rPr>
              <a:t> users retain ownership of their intellectual property </a:t>
            </a:r>
          </a:p>
          <a:p>
            <a:pPr marL="342900" indent="-342900" eaLnBrk="0" fontAlgn="base" hangingPunct="0">
              <a:spcBef>
                <a:spcPct val="20000"/>
              </a:spcBef>
              <a:spcAft>
                <a:spcPct val="0"/>
              </a:spcAft>
              <a:buClr>
                <a:srgbClr val="FF0000"/>
              </a:buClr>
              <a:buFont typeface="Monotype Sorts" pitchFamily="2" charset="2"/>
              <a:buChar char="z"/>
            </a:pPr>
            <a:r>
              <a:rPr lang="en-US" sz="2400" b="1" dirty="0" err="1" smtClean="0"/>
              <a:t>OpenRTOS</a:t>
            </a:r>
            <a:r>
              <a:rPr lang="en-US" sz="2400" b="1" dirty="0" smtClean="0"/>
              <a:t> </a:t>
            </a:r>
            <a:r>
              <a:rPr lang="en-US" sz="2400" dirty="0" smtClean="0"/>
              <a:t>shares the same code base as </a:t>
            </a:r>
            <a:r>
              <a:rPr lang="en-US" sz="2400" dirty="0" err="1" smtClean="0"/>
              <a:t>FreeRTOS</a:t>
            </a:r>
            <a:endParaRPr lang="en-US" sz="2400" dirty="0" smtClean="0"/>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provided under standard commercial license terms</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Not open source</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provides IP infringement protection  </a:t>
            </a:r>
          </a:p>
          <a:p>
            <a:pPr marL="342900" indent="-342900" eaLnBrk="0" fontAlgn="base" hangingPunct="0">
              <a:spcBef>
                <a:spcPct val="20000"/>
              </a:spcBef>
              <a:spcAft>
                <a:spcPct val="0"/>
              </a:spcAft>
              <a:buClr>
                <a:srgbClr val="FF0000"/>
              </a:buClr>
              <a:buFont typeface="Monotype Sorts" pitchFamily="2" charset="2"/>
              <a:buChar char="z"/>
            </a:pPr>
            <a:r>
              <a:rPr lang="en-US" sz="2400" b="1" dirty="0" err="1" smtClean="0"/>
              <a:t>SafeRTOS</a:t>
            </a:r>
            <a:r>
              <a:rPr lang="en-US" sz="2400" b="1" dirty="0" smtClean="0"/>
              <a:t> </a:t>
            </a:r>
            <a:r>
              <a:rPr lang="en-US" sz="2400" dirty="0" smtClean="0"/>
              <a:t>has been developed compliance with various internationally recognized safety related standards.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err="1" smtClean="0">
                <a:ea typeface="新細明體" pitchFamily="18" charset="-120"/>
              </a:rPr>
              <a:t>SafeRTOS</a:t>
            </a:r>
            <a:r>
              <a:rPr kumimoji="1" lang="en-US" altLang="zh-TW" sz="2000" dirty="0" smtClean="0">
                <a:ea typeface="新細明體" pitchFamily="18" charset="-120"/>
              </a:rPr>
              <a:t> was originally derived from </a:t>
            </a:r>
            <a:r>
              <a:rPr kumimoji="1" lang="en-US" altLang="zh-TW" sz="2000" dirty="0" err="1" smtClean="0">
                <a:ea typeface="新細明體" pitchFamily="18" charset="-120"/>
              </a:rPr>
              <a:t>FreeRTOS</a:t>
            </a:r>
            <a:r>
              <a:rPr kumimoji="1" lang="en-US" altLang="zh-TW" sz="2000" dirty="0" smtClean="0">
                <a:ea typeface="新細明體" pitchFamily="18" charset="-120"/>
              </a:rPr>
              <a:t>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retains a similar usage model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Key Concepts in </a:t>
            </a:r>
            <a:r>
              <a:rPr lang="en-US" sz="3200" b="1" dirty="0" err="1" smtClean="0"/>
              <a:t>FreeRTOS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b="1" dirty="0" smtClean="0"/>
              <a:t>1. Task management</a:t>
            </a:r>
          </a:p>
          <a:p>
            <a:pPr marL="342900" indent="-342900" eaLnBrk="0" fontAlgn="base" hangingPunct="0">
              <a:spcBef>
                <a:spcPct val="20000"/>
              </a:spcBef>
              <a:spcAft>
                <a:spcPct val="0"/>
              </a:spcAft>
              <a:buClr>
                <a:srgbClr val="FF0000"/>
              </a:buClr>
              <a:buFont typeface="Monotype Sorts" pitchFamily="2" charset="2"/>
              <a:buChar char="z"/>
            </a:pPr>
            <a:r>
              <a:rPr kumimoji="1" lang="en-US" altLang="zh-TW" sz="2400" b="1" dirty="0" smtClean="0">
                <a:ea typeface="新細明體" pitchFamily="18" charset="-120"/>
              </a:rPr>
              <a:t>2. Queue management</a:t>
            </a:r>
          </a:p>
          <a:p>
            <a:pPr marL="342900" indent="-342900" eaLnBrk="0" fontAlgn="base" hangingPunct="0">
              <a:spcBef>
                <a:spcPct val="20000"/>
              </a:spcBef>
              <a:spcAft>
                <a:spcPct val="0"/>
              </a:spcAft>
              <a:buClr>
                <a:srgbClr val="FF0000"/>
              </a:buClr>
              <a:buFont typeface="Monotype Sorts" pitchFamily="2" charset="2"/>
              <a:buChar char="z"/>
            </a:pPr>
            <a:r>
              <a:rPr kumimoji="1" lang="en-US" altLang="zh-TW" sz="2400" b="1" dirty="0" smtClean="0">
                <a:ea typeface="新細明體" pitchFamily="18" charset="-120"/>
              </a:rPr>
              <a:t>3. Interrupt management</a:t>
            </a:r>
          </a:p>
          <a:p>
            <a:pPr marL="342900" indent="-342900" eaLnBrk="0" fontAlgn="base" hangingPunct="0">
              <a:spcBef>
                <a:spcPct val="20000"/>
              </a:spcBef>
              <a:spcAft>
                <a:spcPct val="0"/>
              </a:spcAft>
              <a:buClr>
                <a:srgbClr val="FF0000"/>
              </a:buClr>
              <a:buFont typeface="Monotype Sorts" pitchFamily="2" charset="2"/>
              <a:buChar char="z"/>
            </a:pPr>
            <a:r>
              <a:rPr kumimoji="1" lang="en-US" altLang="zh-TW" sz="2400" b="1" dirty="0" smtClean="0">
                <a:ea typeface="新細明體" pitchFamily="18" charset="-120"/>
              </a:rPr>
              <a:t>4. Resource management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 Task Management</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altLang="zh-TW" sz="2800" dirty="0" smtClean="0"/>
              <a:t>Topics covered:</a:t>
            </a:r>
          </a:p>
          <a:p>
            <a:pPr lvl="1">
              <a:lnSpc>
                <a:spcPct val="150000"/>
              </a:lnSpc>
              <a:buFont typeface="Wingdings" pitchFamily="2" charset="2"/>
              <a:buChar char="v"/>
            </a:pPr>
            <a:r>
              <a:rPr lang="en-US" sz="2400" dirty="0" smtClean="0"/>
              <a:t>How to implement tasks.</a:t>
            </a:r>
          </a:p>
          <a:p>
            <a:pPr lvl="1">
              <a:lnSpc>
                <a:spcPct val="150000"/>
              </a:lnSpc>
              <a:buFont typeface="Wingdings" pitchFamily="2" charset="2"/>
              <a:buChar char="v"/>
            </a:pPr>
            <a:r>
              <a:rPr lang="en-US" sz="2400" dirty="0" smtClean="0"/>
              <a:t>How to create one or more instances of a task.</a:t>
            </a:r>
          </a:p>
          <a:p>
            <a:pPr lvl="1">
              <a:lnSpc>
                <a:spcPct val="150000"/>
              </a:lnSpc>
              <a:buFont typeface="Wingdings" pitchFamily="2" charset="2"/>
              <a:buChar char="v"/>
            </a:pPr>
            <a:r>
              <a:rPr lang="en-US" sz="2400" dirty="0" smtClean="0"/>
              <a:t>How to use the task parameter.</a:t>
            </a:r>
          </a:p>
          <a:p>
            <a:pPr lvl="1">
              <a:lnSpc>
                <a:spcPct val="150000"/>
              </a:lnSpc>
              <a:buFont typeface="Wingdings" pitchFamily="2" charset="2"/>
              <a:buChar char="v"/>
            </a:pPr>
            <a:r>
              <a:rPr lang="en-US" sz="2400" dirty="0" smtClean="0"/>
              <a:t>How to change the priority of a task that has already been created.</a:t>
            </a:r>
          </a:p>
          <a:p>
            <a:pPr lvl="1">
              <a:lnSpc>
                <a:spcPct val="150000"/>
              </a:lnSpc>
              <a:buFont typeface="Wingdings" pitchFamily="2" charset="2"/>
              <a:buChar char="v"/>
            </a:pPr>
            <a:r>
              <a:rPr lang="en-US" sz="2400" dirty="0" smtClean="0"/>
              <a:t>How to delete a task.</a:t>
            </a:r>
          </a:p>
          <a:p>
            <a:pPr lvl="1">
              <a:lnSpc>
                <a:spcPct val="150000"/>
              </a:lnSpc>
              <a:buFont typeface="Wingdings" pitchFamily="2" charset="2"/>
              <a:buChar char="v"/>
            </a:pPr>
            <a:r>
              <a:rPr lang="en-US" sz="2400" dirty="0" smtClean="0"/>
              <a:t>How to implement periodic processing.</a:t>
            </a:r>
          </a:p>
          <a:p>
            <a:pPr lvl="1">
              <a:lnSpc>
                <a:spcPct val="150000"/>
              </a:lnSpc>
              <a:buFont typeface="Wingdings" pitchFamily="2" charset="2"/>
              <a:buChar char="v"/>
            </a:pPr>
            <a:r>
              <a:rPr lang="en-US" sz="2400" dirty="0" smtClean="0"/>
              <a:t>When the idle task will execute and how it can be used.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1.1 Tasks in </a:t>
            </a:r>
            <a:r>
              <a:rPr lang="en-US" sz="3200" b="1" dirty="0" err="1" smtClean="0"/>
              <a:t>FreeRTOS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With </a:t>
            </a:r>
            <a:r>
              <a:rPr lang="en-US" sz="2400" dirty="0" err="1" smtClean="0"/>
              <a:t>FreeRTOS</a:t>
            </a:r>
            <a:r>
              <a:rPr lang="en-US" sz="2400" dirty="0" smtClean="0"/>
              <a:t>, application can be structured as a set of autonomous tasks</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Each task executes within its own context (e.g., stack) with no coincidental dependency on other tasks</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The scheduler is responsible for starting, stop, swapping in, and swapping out tasks</a:t>
            </a: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1.2 Tasks Functions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000" dirty="0" smtClean="0"/>
              <a:t>Tasks are implemented as C functions</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The prototype of a task function must return </a:t>
            </a:r>
            <a:r>
              <a:rPr lang="en-US" sz="2000" dirty="0" smtClean="0">
                <a:solidFill>
                  <a:srgbClr val="00B0F0"/>
                </a:solidFill>
              </a:rPr>
              <a:t>void</a:t>
            </a:r>
            <a:r>
              <a:rPr lang="en-US" sz="2000" dirty="0" smtClean="0"/>
              <a:t> and take a </a:t>
            </a:r>
            <a:r>
              <a:rPr lang="en-US" sz="2000" dirty="0" smtClean="0">
                <a:solidFill>
                  <a:srgbClr val="00B0F0"/>
                </a:solidFill>
              </a:rPr>
              <a:t>void pointer </a:t>
            </a:r>
            <a:r>
              <a:rPr lang="en-US" sz="2000" dirty="0" smtClean="0"/>
              <a:t>parameter</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A task will typically execute indefinitely in an infinite loop: must </a:t>
            </a:r>
            <a:r>
              <a:rPr lang="en-US" sz="2000" dirty="0" smtClean="0">
                <a:solidFill>
                  <a:srgbClr val="FF0000"/>
                </a:solidFill>
              </a:rPr>
              <a:t>never</a:t>
            </a:r>
            <a:r>
              <a:rPr lang="en-US" sz="2000" dirty="0" smtClean="0"/>
              <a:t> terminate by attempting to return to its caller</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If required, a task can delete itself prior to reaching the function end</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A single task function definition can be used to create any number of tasks</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Each created task is a separate execution instance</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Each created task has its own stack</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Each created task has its own copy of any automatic variables defined within the task itself</a:t>
            </a:r>
          </a:p>
          <a:p>
            <a:endParaRPr lang="en-US" sz="1600" dirty="0" smtClean="0">
              <a:solidFill>
                <a:srgbClr val="000000"/>
              </a:solidFill>
              <a:latin typeface="Courier New"/>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1.2 Tasks Functions</a:t>
            </a:r>
            <a:endParaRPr lang="en-GB" sz="3200" dirty="0"/>
          </a:p>
        </p:txBody>
      </p:sp>
      <p:sp>
        <p:nvSpPr>
          <p:cNvPr id="10" name="Rectangle 3"/>
          <p:cNvSpPr txBox="1">
            <a:spLocks noChangeArrowheads="1"/>
          </p:cNvSpPr>
          <p:nvPr/>
        </p:nvSpPr>
        <p:spPr bwMode="auto">
          <a:xfrm>
            <a:off x="251520" y="1700808"/>
            <a:ext cx="8758808"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FF0000"/>
              </a:buClr>
              <a:buFont typeface="Monotype Sorts" pitchFamily="2" charset="2"/>
              <a:buChar char="z"/>
            </a:pPr>
            <a:r>
              <a:rPr lang="en-US" sz="2000" dirty="0" smtClean="0"/>
              <a:t>The structure of a typical task function:</a:t>
            </a:r>
          </a:p>
          <a:p>
            <a:endParaRPr lang="en-US" sz="1600" b="1" dirty="0" smtClean="0"/>
          </a:p>
          <a:p>
            <a:r>
              <a:rPr lang="en-US" b="1" dirty="0" smtClean="0">
                <a:solidFill>
                  <a:srgbClr val="000000"/>
                </a:solidFill>
                <a:latin typeface="Courier New"/>
              </a:rPr>
              <a:t>void </a:t>
            </a:r>
            <a:r>
              <a:rPr lang="en-US" b="1" dirty="0" err="1" smtClean="0">
                <a:solidFill>
                  <a:srgbClr val="000000"/>
                </a:solidFill>
                <a:latin typeface="Courier New"/>
              </a:rPr>
              <a:t>ATaskFunction</a:t>
            </a:r>
            <a:r>
              <a:rPr lang="en-US" b="1" dirty="0" smtClean="0">
                <a:solidFill>
                  <a:srgbClr val="000000"/>
                </a:solidFill>
                <a:latin typeface="Courier New"/>
              </a:rPr>
              <a:t>( void *</a:t>
            </a:r>
            <a:r>
              <a:rPr lang="en-US" b="1" dirty="0" err="1" smtClean="0">
                <a:solidFill>
                  <a:srgbClr val="000000"/>
                </a:solidFill>
                <a:latin typeface="Courier New"/>
              </a:rPr>
              <a:t>pvParameters</a:t>
            </a:r>
            <a:r>
              <a:rPr lang="en-US" b="1" dirty="0" smtClean="0">
                <a:solidFill>
                  <a:srgbClr val="000000"/>
                </a:solidFill>
                <a:latin typeface="Courier New"/>
              </a:rPr>
              <a:t> )</a:t>
            </a:r>
          </a:p>
          <a:p>
            <a:r>
              <a:rPr lang="en-US" b="1" dirty="0" smtClean="0">
                <a:solidFill>
                  <a:srgbClr val="000000"/>
                </a:solidFill>
                <a:latin typeface="Courier New"/>
              </a:rPr>
              <a:t>{</a:t>
            </a:r>
          </a:p>
          <a:p>
            <a:r>
              <a:rPr lang="en-US" sz="1600" dirty="0" smtClean="0">
                <a:solidFill>
                  <a:srgbClr val="00B050"/>
                </a:solidFill>
              </a:rPr>
              <a:t>    /* Each instance of this task function will have its own copy of the </a:t>
            </a:r>
            <a:r>
              <a:rPr lang="en-US" sz="1600" dirty="0" err="1" smtClean="0">
                <a:solidFill>
                  <a:srgbClr val="00B050"/>
                </a:solidFill>
                <a:latin typeface="Courier New"/>
              </a:rPr>
              <a:t>iVariableExample</a:t>
            </a:r>
            <a:endParaRPr lang="en-US" sz="1600" dirty="0" smtClean="0">
              <a:solidFill>
                <a:srgbClr val="00B050"/>
              </a:solidFill>
              <a:latin typeface="Courier New"/>
            </a:endParaRPr>
          </a:p>
          <a:p>
            <a:r>
              <a:rPr lang="en-US" sz="1600" dirty="0" smtClean="0">
                <a:solidFill>
                  <a:srgbClr val="00B050"/>
                </a:solidFill>
                <a:latin typeface="Courier New"/>
              </a:rPr>
              <a:t>  </a:t>
            </a:r>
            <a:r>
              <a:rPr lang="en-US" sz="1600" dirty="0" smtClean="0">
                <a:solidFill>
                  <a:srgbClr val="00B050"/>
                </a:solidFill>
              </a:rPr>
              <a:t>variable. Except that if the variable was declared </a:t>
            </a:r>
            <a:r>
              <a:rPr lang="en-US" sz="1600" b="1" dirty="0" smtClean="0">
                <a:solidFill>
                  <a:srgbClr val="00B050"/>
                </a:solidFill>
              </a:rPr>
              <a:t>static</a:t>
            </a:r>
            <a:r>
              <a:rPr lang="en-US" sz="1600" dirty="0" smtClean="0">
                <a:solidFill>
                  <a:srgbClr val="00B050"/>
                </a:solidFill>
              </a:rPr>
              <a:t> – in which case only one copy of the</a:t>
            </a:r>
          </a:p>
          <a:p>
            <a:r>
              <a:rPr lang="en-US" sz="1600" dirty="0" smtClean="0">
                <a:solidFill>
                  <a:srgbClr val="00B050"/>
                </a:solidFill>
              </a:rPr>
              <a:t>    variable would exist and would be shared by all created instance.*/</a:t>
            </a:r>
          </a:p>
          <a:p>
            <a:r>
              <a:rPr lang="en-US" b="1" dirty="0" smtClean="0">
                <a:solidFill>
                  <a:srgbClr val="000000"/>
                </a:solidFill>
                <a:latin typeface="Courier New"/>
              </a:rPr>
              <a:t>  </a:t>
            </a:r>
            <a:r>
              <a:rPr lang="en-US" b="1" dirty="0" err="1" smtClean="0">
                <a:solidFill>
                  <a:srgbClr val="000000"/>
                </a:solidFill>
                <a:latin typeface="Courier New"/>
              </a:rPr>
              <a:t>int</a:t>
            </a:r>
            <a:r>
              <a:rPr lang="en-US" b="1" dirty="0" smtClean="0">
                <a:solidFill>
                  <a:srgbClr val="000000"/>
                </a:solidFill>
                <a:latin typeface="Courier New"/>
              </a:rPr>
              <a:t> </a:t>
            </a:r>
            <a:r>
              <a:rPr lang="en-US" b="1" dirty="0" err="1" smtClean="0">
                <a:solidFill>
                  <a:srgbClr val="000000"/>
                </a:solidFill>
                <a:latin typeface="Courier New"/>
              </a:rPr>
              <a:t>iVariableExample</a:t>
            </a:r>
            <a:r>
              <a:rPr lang="en-US" b="1" dirty="0" smtClean="0">
                <a:solidFill>
                  <a:srgbClr val="000000"/>
                </a:solidFill>
                <a:latin typeface="Courier New"/>
              </a:rPr>
              <a:t> = 0;</a:t>
            </a:r>
          </a:p>
          <a:p>
            <a:pPr>
              <a:spcBef>
                <a:spcPts val="1200"/>
              </a:spcBef>
            </a:pPr>
            <a:r>
              <a:rPr lang="en-US" sz="1600" dirty="0" smtClean="0">
                <a:solidFill>
                  <a:srgbClr val="00B050"/>
                </a:solidFill>
              </a:rPr>
              <a:t>     /* A task will normally be implemented as in infinite loop. */</a:t>
            </a:r>
          </a:p>
          <a:p>
            <a:r>
              <a:rPr lang="en-US" b="1" dirty="0" smtClean="0">
                <a:solidFill>
                  <a:srgbClr val="000000"/>
                </a:solidFill>
                <a:latin typeface="Courier New"/>
              </a:rPr>
              <a:t>  for( ;; )</a:t>
            </a:r>
          </a:p>
          <a:p>
            <a:r>
              <a:rPr lang="en-US" b="1" dirty="0" smtClean="0">
                <a:solidFill>
                  <a:srgbClr val="000000"/>
                </a:solidFill>
                <a:latin typeface="Courier New"/>
              </a:rPr>
              <a:t>  {</a:t>
            </a:r>
          </a:p>
          <a:p>
            <a:r>
              <a:rPr lang="en-US" sz="1600" b="1" dirty="0" smtClean="0">
                <a:solidFill>
                  <a:srgbClr val="000000"/>
                </a:solidFill>
                <a:latin typeface="Courier New"/>
              </a:rPr>
              <a:t>	</a:t>
            </a:r>
            <a:r>
              <a:rPr lang="en-US" sz="1600" dirty="0" smtClean="0">
                <a:solidFill>
                  <a:srgbClr val="00B050"/>
                </a:solidFill>
              </a:rPr>
              <a:t>/* The code to implement the task functionality will go here. */</a:t>
            </a:r>
          </a:p>
          <a:p>
            <a:r>
              <a:rPr lang="en-US" b="1" dirty="0" smtClean="0">
                <a:solidFill>
                  <a:srgbClr val="000000"/>
                </a:solidFill>
                <a:latin typeface="Courier New"/>
              </a:rPr>
              <a:t>  }</a:t>
            </a:r>
          </a:p>
          <a:p>
            <a:pPr>
              <a:spcBef>
                <a:spcPts val="1200"/>
              </a:spcBef>
            </a:pPr>
            <a:r>
              <a:rPr lang="en-US" sz="1600" dirty="0" smtClean="0">
                <a:solidFill>
                  <a:srgbClr val="00B050"/>
                </a:solidFill>
              </a:rPr>
              <a:t>     /* Should the task implementation ever break out of the above loop then the task must be</a:t>
            </a:r>
          </a:p>
          <a:p>
            <a:r>
              <a:rPr lang="en-US" sz="1600" dirty="0" smtClean="0">
                <a:solidFill>
                  <a:srgbClr val="00B050"/>
                </a:solidFill>
              </a:rPr>
              <a:t>     deleted </a:t>
            </a:r>
            <a:r>
              <a:rPr lang="en-US" sz="1600" b="1" dirty="0" smtClean="0">
                <a:solidFill>
                  <a:srgbClr val="00B050"/>
                </a:solidFill>
              </a:rPr>
              <a:t>before </a:t>
            </a:r>
            <a:r>
              <a:rPr lang="en-US" sz="1600" dirty="0" smtClean="0">
                <a:solidFill>
                  <a:srgbClr val="00B050"/>
                </a:solidFill>
              </a:rPr>
              <a:t>reaching the end of this function. The NULL parameter passed to the</a:t>
            </a:r>
          </a:p>
          <a:p>
            <a:r>
              <a:rPr lang="en-US" sz="1600" dirty="0" smtClean="0">
                <a:solidFill>
                  <a:srgbClr val="00B050"/>
                </a:solidFill>
              </a:rPr>
              <a:t>     </a:t>
            </a:r>
            <a:r>
              <a:rPr lang="en-US" sz="1600" dirty="0" err="1" smtClean="0">
                <a:solidFill>
                  <a:srgbClr val="00B050"/>
                </a:solidFill>
                <a:latin typeface="Courier New"/>
              </a:rPr>
              <a:t>vTaskDelete</a:t>
            </a:r>
            <a:r>
              <a:rPr lang="en-US" sz="1600" dirty="0" smtClean="0">
                <a:solidFill>
                  <a:srgbClr val="00B050"/>
                </a:solidFill>
                <a:latin typeface="Courier New"/>
              </a:rPr>
              <a:t>() </a:t>
            </a:r>
            <a:r>
              <a:rPr lang="en-US" sz="1600" dirty="0" smtClean="0">
                <a:solidFill>
                  <a:srgbClr val="00B050"/>
                </a:solidFill>
              </a:rPr>
              <a:t>function indicates that the task to be deleted is the calling (this) task. */</a:t>
            </a:r>
          </a:p>
          <a:p>
            <a:r>
              <a:rPr lang="en-US" b="1" dirty="0" smtClean="0">
                <a:solidFill>
                  <a:srgbClr val="000000"/>
                </a:solidFill>
                <a:latin typeface="Courier New"/>
              </a:rPr>
              <a:t>  </a:t>
            </a:r>
            <a:r>
              <a:rPr lang="en-US" b="1" dirty="0" err="1" smtClean="0">
                <a:solidFill>
                  <a:srgbClr val="000000"/>
                </a:solidFill>
                <a:latin typeface="Courier New"/>
              </a:rPr>
              <a:t>vTaskDelete</a:t>
            </a:r>
            <a:r>
              <a:rPr lang="en-US" b="1" dirty="0" smtClean="0">
                <a:solidFill>
                  <a:srgbClr val="000000"/>
                </a:solidFill>
                <a:latin typeface="Courier New"/>
              </a:rPr>
              <a:t>( NULL );</a:t>
            </a:r>
          </a:p>
          <a:p>
            <a:r>
              <a:rPr lang="en-US"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1.3 Task States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000" dirty="0" smtClean="0"/>
              <a:t>An application can consist of many tasks</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Only one task of the application can be executed at any given time on the microcontroller (single core)</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Thus, a task can exist in one of two states: </a:t>
            </a:r>
            <a:r>
              <a:rPr lang="en-US" sz="2000" dirty="0" smtClean="0">
                <a:solidFill>
                  <a:srgbClr val="00B0F0"/>
                </a:solidFill>
              </a:rPr>
              <a:t>Running</a:t>
            </a:r>
            <a:r>
              <a:rPr lang="en-US" sz="2000" dirty="0" smtClean="0"/>
              <a:t> or </a:t>
            </a:r>
            <a:r>
              <a:rPr lang="en-US" sz="2000" dirty="0" smtClean="0">
                <a:solidFill>
                  <a:srgbClr val="FF0000"/>
                </a:solidFill>
              </a:rPr>
              <a:t>Not Running</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Only the scheduler can decide which task should enter the Running state</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A task is said to have been “switched in” or “swapped in” when transitioned from the Not Running to the Running state ( “switched out” or “swapped out” when transitioned from the Running state to the Not Running state) </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The scheduler is responsible for managing the processor context:</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Registers values</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Stack contents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Task States and Transitions</a:t>
            </a:r>
            <a:endParaRPr lang="en-GB" sz="3200" dirty="0"/>
          </a:p>
        </p:txBody>
      </p:sp>
      <p:pic>
        <p:nvPicPr>
          <p:cNvPr id="3074" name="Picture 2"/>
          <p:cNvPicPr>
            <a:picLocks noChangeAspect="1" noChangeArrowheads="1"/>
          </p:cNvPicPr>
          <p:nvPr/>
        </p:nvPicPr>
        <p:blipFill>
          <a:blip r:embed="rId3" cstate="print"/>
          <a:srcRect/>
          <a:stretch>
            <a:fillRect/>
          </a:stretch>
        </p:blipFill>
        <p:spPr bwMode="auto">
          <a:xfrm>
            <a:off x="1259632" y="2132856"/>
            <a:ext cx="6486525"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55576" y="548680"/>
            <a:ext cx="7600776" cy="1905000"/>
          </a:xfrm>
          <a:prstGeom prst="rect">
            <a:avLst/>
          </a:prstGeom>
          <a:noFill/>
          <a:ln w="9525">
            <a:noFill/>
            <a:miter lim="800000"/>
            <a:headEnd/>
            <a:tailEnd/>
          </a:ln>
        </p:spPr>
        <p:txBody>
          <a:bodyPr anchor="b"/>
          <a:lstStyle/>
          <a:p>
            <a:pPr eaLnBrk="0" fontAlgn="base" hangingPunct="0">
              <a:spcBef>
                <a:spcPct val="0"/>
              </a:spcBef>
              <a:spcAft>
                <a:spcPct val="0"/>
              </a:spcAft>
            </a:pPr>
            <a:r>
              <a:rPr lang="en-US" sz="3600" b="1" dirty="0" smtClean="0"/>
              <a:t>Reference Books</a:t>
            </a:r>
            <a:endParaRPr kumimoji="1" lang="en-GB" sz="3600" dirty="0" smtClean="0">
              <a:solidFill>
                <a:srgbClr val="000000"/>
              </a:solidFill>
              <a:latin typeface="Arial Black" pitchFamily="34" charset="0"/>
            </a:endParaRPr>
          </a:p>
        </p:txBody>
      </p:sp>
      <p:sp>
        <p:nvSpPr>
          <p:cNvPr id="4" name="Rectangle 4"/>
          <p:cNvSpPr>
            <a:spLocks noChangeArrowheads="1"/>
          </p:cNvSpPr>
          <p:nvPr/>
        </p:nvSpPr>
        <p:spPr bwMode="auto">
          <a:xfrm>
            <a:off x="467544" y="2708920"/>
            <a:ext cx="8320856" cy="2160240"/>
          </a:xfrm>
          <a:prstGeom prst="rect">
            <a:avLst/>
          </a:prstGeom>
          <a:noFill/>
          <a:ln w="9525">
            <a:noFill/>
            <a:miter lim="800000"/>
            <a:headEnd/>
            <a:tailEnd/>
          </a:ln>
        </p:spPr>
        <p:txBody>
          <a:bodyPr anchor="b"/>
          <a:lstStyle/>
          <a:p>
            <a:pPr eaLnBrk="0" fontAlgn="base" hangingPunct="0">
              <a:spcBef>
                <a:spcPct val="0"/>
              </a:spcBef>
              <a:spcAft>
                <a:spcPct val="0"/>
              </a:spcAft>
              <a:buFont typeface="Wingdings" pitchFamily="2" charset="2"/>
              <a:buChar char="v"/>
            </a:pPr>
            <a:r>
              <a:rPr lang="en-US" sz="2800" dirty="0" smtClean="0"/>
              <a:t>Using the </a:t>
            </a:r>
            <a:r>
              <a:rPr lang="en-US" sz="2800" dirty="0" err="1" smtClean="0"/>
              <a:t>FreeRTOS</a:t>
            </a:r>
            <a:r>
              <a:rPr lang="en-US" sz="2800" dirty="0" smtClean="0"/>
              <a:t> Real-Time Kernel: A Practical Guide Cortex-M3 Edition</a:t>
            </a:r>
          </a:p>
          <a:p>
            <a:pPr eaLnBrk="0" fontAlgn="base" hangingPunct="0">
              <a:spcBef>
                <a:spcPct val="0"/>
              </a:spcBef>
              <a:spcAft>
                <a:spcPct val="0"/>
              </a:spcAft>
              <a:buFont typeface="Wingdings" pitchFamily="2" charset="2"/>
              <a:buChar char="v"/>
            </a:pPr>
            <a:endParaRPr kumimoji="1" lang="en-GB" sz="2800" dirty="0" smtClean="0">
              <a:solidFill>
                <a:srgbClr val="000000"/>
              </a:solidFill>
              <a:latin typeface="Arial Black" pitchFamily="34" charset="0"/>
            </a:endParaRPr>
          </a:p>
          <a:p>
            <a:pPr eaLnBrk="0" fontAlgn="base" hangingPunct="0">
              <a:spcBef>
                <a:spcPct val="0"/>
              </a:spcBef>
              <a:spcAft>
                <a:spcPct val="0"/>
              </a:spcAft>
              <a:buFont typeface="Wingdings" pitchFamily="2" charset="2"/>
              <a:buChar char="v"/>
            </a:pPr>
            <a:r>
              <a:rPr lang="en-US" sz="2800" dirty="0" smtClean="0"/>
              <a:t>SAFE</a:t>
            </a:r>
            <a:r>
              <a:rPr lang="en-US" sz="2800" b="1" dirty="0" smtClean="0"/>
              <a:t>RTOS™ </a:t>
            </a:r>
            <a:r>
              <a:rPr lang="en-US" sz="2800" dirty="0" smtClean="0"/>
              <a:t>User’s Manual</a:t>
            </a:r>
            <a:endParaRPr kumimoji="1" lang="en-GB" sz="2800" dirty="0" smtClean="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1.4 Create a Task</a:t>
            </a:r>
            <a:endParaRPr lang="en-GB" sz="3200" dirty="0"/>
          </a:p>
        </p:txBody>
      </p:sp>
      <p:sp>
        <p:nvSpPr>
          <p:cNvPr id="10" name="Rectangle 3"/>
          <p:cNvSpPr txBox="1">
            <a:spLocks noChangeArrowheads="1"/>
          </p:cNvSpPr>
          <p:nvPr/>
        </p:nvSpPr>
        <p:spPr bwMode="auto">
          <a:xfrm>
            <a:off x="323528" y="1628800"/>
            <a:ext cx="8686800" cy="478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task can be created by calling </a:t>
            </a:r>
            <a:r>
              <a:rPr lang="en-US" sz="2200" b="1" dirty="0" err="1" smtClean="0">
                <a:solidFill>
                  <a:srgbClr val="000000"/>
                </a:solidFill>
                <a:latin typeface="Courier New"/>
              </a:rPr>
              <a:t>xTaskCreate</a:t>
            </a:r>
            <a:r>
              <a:rPr lang="en-US" sz="2200" b="1" dirty="0" smtClean="0">
                <a:solidFill>
                  <a:srgbClr val="000000"/>
                </a:solidFill>
                <a:latin typeface="Courier New"/>
              </a:rPr>
              <a:t>() </a:t>
            </a:r>
          </a:p>
          <a:p>
            <a:endParaRPr lang="en-US" sz="1600" dirty="0" smtClean="0">
              <a:solidFill>
                <a:srgbClr val="000000"/>
              </a:solidFill>
              <a:latin typeface="Courier New"/>
            </a:endParaRPr>
          </a:p>
          <a:p>
            <a:r>
              <a:rPr lang="en-US" sz="1600" b="1" dirty="0" err="1" smtClean="0">
                <a:solidFill>
                  <a:srgbClr val="0070C0"/>
                </a:solidFill>
                <a:latin typeface="Courier New"/>
              </a:rPr>
              <a:t>portBASE_TYPE</a:t>
            </a:r>
            <a:r>
              <a:rPr lang="en-US" sz="1600" b="1" dirty="0" smtClean="0">
                <a:solidFill>
                  <a:srgbClr val="0070C0"/>
                </a:solidFill>
                <a:latin typeface="Courier New"/>
              </a:rPr>
              <a:t> </a:t>
            </a:r>
            <a:r>
              <a:rPr lang="en-US" sz="1600" b="1" dirty="0" err="1" smtClean="0">
                <a:solidFill>
                  <a:srgbClr val="0070C0"/>
                </a:solidFill>
                <a:latin typeface="Courier New"/>
              </a:rPr>
              <a:t>xTaskCreate</a:t>
            </a:r>
            <a:r>
              <a:rPr lang="en-US" sz="1600" b="1" dirty="0" smtClean="0">
                <a:solidFill>
                  <a:srgbClr val="0070C0"/>
                </a:solidFill>
                <a:latin typeface="Courier New"/>
              </a:rPr>
              <a:t>(	</a:t>
            </a:r>
            <a:r>
              <a:rPr lang="en-US" sz="1600" b="1" dirty="0" err="1" smtClean="0">
                <a:solidFill>
                  <a:srgbClr val="0070C0"/>
                </a:solidFill>
                <a:latin typeface="Courier New"/>
              </a:rPr>
              <a:t>pdTASK_CODE</a:t>
            </a:r>
            <a:r>
              <a:rPr lang="en-US" sz="1600" b="1" dirty="0" smtClean="0">
                <a:solidFill>
                  <a:srgbClr val="0070C0"/>
                </a:solidFill>
                <a:latin typeface="Courier New"/>
              </a:rPr>
              <a:t> </a:t>
            </a:r>
            <a:r>
              <a:rPr lang="en-US" sz="1600" b="1" dirty="0" err="1" smtClean="0">
                <a:solidFill>
                  <a:srgbClr val="0070C0"/>
                </a:solidFill>
                <a:latin typeface="Courier New"/>
              </a:rPr>
              <a:t>pvTaskCode</a:t>
            </a:r>
            <a:r>
              <a:rPr lang="en-US" sz="1600" b="1" dirty="0" smtClean="0">
                <a:solidFill>
                  <a:srgbClr val="0070C0"/>
                </a:solidFill>
                <a:latin typeface="Courier New"/>
              </a:rPr>
              <a:t>,</a:t>
            </a:r>
          </a:p>
          <a:p>
            <a:r>
              <a:rPr lang="en-US" sz="1600" b="1" dirty="0" smtClean="0">
                <a:solidFill>
                  <a:srgbClr val="0070C0"/>
                </a:solidFill>
                <a:latin typeface="Courier New"/>
              </a:rPr>
              <a:t>			     	const signed </a:t>
            </a:r>
            <a:r>
              <a:rPr lang="en-US" sz="1600" b="1" dirty="0" err="1" smtClean="0">
                <a:solidFill>
                  <a:srgbClr val="0070C0"/>
                </a:solidFill>
                <a:latin typeface="Courier New"/>
              </a:rPr>
              <a:t>portCHAR</a:t>
            </a:r>
            <a:r>
              <a:rPr lang="en-US" sz="1600" b="1" dirty="0" smtClean="0">
                <a:solidFill>
                  <a:srgbClr val="0070C0"/>
                </a:solidFill>
                <a:latin typeface="Courier New"/>
              </a:rPr>
              <a:t> * const </a:t>
            </a:r>
            <a:r>
              <a:rPr lang="en-US" sz="1600" b="1" dirty="0" err="1" smtClean="0">
                <a:solidFill>
                  <a:srgbClr val="0070C0"/>
                </a:solidFill>
                <a:latin typeface="Courier New"/>
              </a:rPr>
              <a:t>pcName</a:t>
            </a:r>
            <a:r>
              <a:rPr lang="en-US" sz="1600" b="1" dirty="0" smtClean="0">
                <a:solidFill>
                  <a:srgbClr val="0070C0"/>
                </a:solidFill>
                <a:latin typeface="Courier New"/>
              </a:rPr>
              <a:t>,</a:t>
            </a:r>
          </a:p>
          <a:p>
            <a:r>
              <a:rPr lang="en-US" sz="1600" b="1" dirty="0" smtClean="0">
                <a:solidFill>
                  <a:srgbClr val="0070C0"/>
                </a:solidFill>
                <a:latin typeface="Courier New"/>
              </a:rPr>
              <a:t>				unsigned </a:t>
            </a:r>
            <a:r>
              <a:rPr lang="en-US" sz="1600" b="1" dirty="0" err="1" smtClean="0">
                <a:solidFill>
                  <a:srgbClr val="0070C0"/>
                </a:solidFill>
                <a:latin typeface="Courier New"/>
              </a:rPr>
              <a:t>portSHORT</a:t>
            </a:r>
            <a:r>
              <a:rPr lang="en-US" sz="1600" b="1" dirty="0" smtClean="0">
                <a:solidFill>
                  <a:srgbClr val="0070C0"/>
                </a:solidFill>
                <a:latin typeface="Courier New"/>
              </a:rPr>
              <a:t> </a:t>
            </a:r>
            <a:r>
              <a:rPr lang="en-US" sz="1600" b="1" dirty="0" err="1" smtClean="0">
                <a:solidFill>
                  <a:srgbClr val="0070C0"/>
                </a:solidFill>
                <a:latin typeface="Courier New"/>
              </a:rPr>
              <a:t>usStackDepth</a:t>
            </a:r>
            <a:r>
              <a:rPr lang="en-US" sz="1600" b="1" dirty="0" smtClean="0">
                <a:solidFill>
                  <a:srgbClr val="0070C0"/>
                </a:solidFill>
                <a:latin typeface="Courier New"/>
              </a:rPr>
              <a:t>,</a:t>
            </a:r>
          </a:p>
          <a:p>
            <a:r>
              <a:rPr lang="en-US" sz="1600" b="1" dirty="0" smtClean="0">
                <a:solidFill>
                  <a:srgbClr val="0070C0"/>
                </a:solidFill>
                <a:latin typeface="Courier New"/>
              </a:rPr>
              <a:t>				void *</a:t>
            </a:r>
            <a:r>
              <a:rPr lang="en-US" sz="1600" b="1" dirty="0" err="1" smtClean="0">
                <a:solidFill>
                  <a:srgbClr val="0070C0"/>
                </a:solidFill>
                <a:latin typeface="Courier New"/>
              </a:rPr>
              <a:t>pvParameters</a:t>
            </a:r>
            <a:r>
              <a:rPr lang="en-US" sz="1600" b="1" dirty="0" smtClean="0">
                <a:solidFill>
                  <a:srgbClr val="0070C0"/>
                </a:solidFill>
                <a:latin typeface="Courier New"/>
              </a:rPr>
              <a:t>,</a:t>
            </a:r>
          </a:p>
          <a:p>
            <a:r>
              <a:rPr lang="en-US" sz="1600" b="1" dirty="0" smtClean="0">
                <a:solidFill>
                  <a:srgbClr val="0070C0"/>
                </a:solidFill>
                <a:latin typeface="Courier New"/>
              </a:rPr>
              <a:t>				unsigned </a:t>
            </a:r>
            <a:r>
              <a:rPr lang="en-US" sz="1600" b="1" dirty="0" err="1" smtClean="0">
                <a:solidFill>
                  <a:srgbClr val="0070C0"/>
                </a:solidFill>
                <a:latin typeface="Courier New"/>
              </a:rPr>
              <a:t>portBASE_TYPE</a:t>
            </a:r>
            <a:r>
              <a:rPr lang="en-US" sz="1600" b="1" dirty="0" smtClean="0">
                <a:solidFill>
                  <a:srgbClr val="0070C0"/>
                </a:solidFill>
                <a:latin typeface="Courier New"/>
              </a:rPr>
              <a:t> </a:t>
            </a:r>
            <a:r>
              <a:rPr lang="en-US" sz="1600" b="1" dirty="0" err="1" smtClean="0">
                <a:solidFill>
                  <a:srgbClr val="0070C0"/>
                </a:solidFill>
                <a:latin typeface="Courier New"/>
              </a:rPr>
              <a:t>uxPriority</a:t>
            </a:r>
            <a:r>
              <a:rPr lang="en-US" sz="1600" b="1" dirty="0" smtClean="0">
                <a:solidFill>
                  <a:srgbClr val="0070C0"/>
                </a:solidFill>
                <a:latin typeface="Courier New"/>
              </a:rPr>
              <a:t>,</a:t>
            </a:r>
          </a:p>
          <a:p>
            <a:r>
              <a:rPr lang="en-US" sz="1600" b="1" dirty="0" smtClean="0">
                <a:solidFill>
                  <a:srgbClr val="0070C0"/>
                </a:solidFill>
                <a:latin typeface="Courier New"/>
              </a:rPr>
              <a:t>				</a:t>
            </a:r>
            <a:r>
              <a:rPr lang="en-US" sz="1600" b="1" dirty="0" err="1" smtClean="0">
                <a:solidFill>
                  <a:srgbClr val="0070C0"/>
                </a:solidFill>
                <a:latin typeface="Courier New"/>
              </a:rPr>
              <a:t>xTaskHandle</a:t>
            </a:r>
            <a:r>
              <a:rPr lang="en-US" sz="1600" b="1" dirty="0" smtClean="0">
                <a:solidFill>
                  <a:srgbClr val="0070C0"/>
                </a:solidFill>
                <a:latin typeface="Courier New"/>
              </a:rPr>
              <a:t> *</a:t>
            </a:r>
            <a:r>
              <a:rPr lang="en-US" sz="1600" b="1" dirty="0" err="1" smtClean="0">
                <a:solidFill>
                  <a:srgbClr val="0070C0"/>
                </a:solidFill>
                <a:latin typeface="Courier New"/>
              </a:rPr>
              <a:t>pxCreatedTask</a:t>
            </a:r>
            <a:r>
              <a:rPr lang="en-US" sz="1600" b="1" dirty="0" smtClean="0">
                <a:solidFill>
                  <a:srgbClr val="0070C0"/>
                </a:solidFill>
                <a:latin typeface="Courier New"/>
              </a:rPr>
              <a:t> );</a:t>
            </a:r>
          </a:p>
          <a:p>
            <a:endParaRPr lang="en-US" sz="1400" dirty="0" smtClean="0">
              <a:solidFill>
                <a:srgbClr val="000000"/>
              </a:solidFill>
              <a:latin typeface="Courier New"/>
            </a:endParaRPr>
          </a:p>
          <a:p>
            <a:pPr>
              <a:buFont typeface="Wingdings" pitchFamily="2" charset="2"/>
              <a:buChar char="v"/>
            </a:pPr>
            <a:r>
              <a:rPr lang="en-US" sz="2000" dirty="0" err="1" smtClean="0">
                <a:solidFill>
                  <a:srgbClr val="000000"/>
                </a:solidFill>
                <a:latin typeface="Courier New"/>
              </a:rPr>
              <a:t>pvTaskCode</a:t>
            </a:r>
            <a:endParaRPr lang="en-US" sz="2000" dirty="0" smtClean="0">
              <a:solidFill>
                <a:srgbClr val="000000"/>
              </a:solidFill>
              <a:latin typeface="Courier New"/>
            </a:endParaRPr>
          </a:p>
          <a:p>
            <a:r>
              <a:rPr lang="en-US" sz="2000" dirty="0" smtClean="0">
                <a:solidFill>
                  <a:srgbClr val="000000"/>
                </a:solidFill>
                <a:latin typeface="Courier New"/>
              </a:rPr>
              <a:t>	</a:t>
            </a:r>
            <a:r>
              <a:rPr lang="en-US" sz="2000" dirty="0" smtClean="0"/>
              <a:t>is a pointer to the function that implement the task</a:t>
            </a:r>
          </a:p>
          <a:p>
            <a:pPr>
              <a:buFont typeface="Wingdings" pitchFamily="2" charset="2"/>
              <a:buChar char="v"/>
            </a:pPr>
            <a:r>
              <a:rPr lang="en-US" sz="2000" dirty="0" err="1" smtClean="0">
                <a:solidFill>
                  <a:srgbClr val="000000"/>
                </a:solidFill>
                <a:latin typeface="Courier New"/>
              </a:rPr>
              <a:t>pcName</a:t>
            </a:r>
            <a:endParaRPr lang="en-US" sz="2000" dirty="0" smtClean="0">
              <a:solidFill>
                <a:srgbClr val="000000"/>
              </a:solidFill>
              <a:latin typeface="Courier New"/>
            </a:endParaRPr>
          </a:p>
          <a:p>
            <a:r>
              <a:rPr lang="en-US" sz="2000" dirty="0" smtClean="0"/>
              <a:t>	is a descriptive name for the task, not used by </a:t>
            </a:r>
            <a:r>
              <a:rPr lang="en-US" sz="2000" dirty="0" err="1" smtClean="0"/>
              <a:t>FreeRTOS</a:t>
            </a:r>
            <a:endParaRPr lang="en-US" sz="2000" dirty="0" smtClean="0"/>
          </a:p>
          <a:p>
            <a:pPr>
              <a:buFont typeface="Wingdings" pitchFamily="2" charset="2"/>
              <a:buChar char="v"/>
            </a:pPr>
            <a:r>
              <a:rPr lang="en-US" sz="2000" dirty="0" err="1" smtClean="0">
                <a:solidFill>
                  <a:srgbClr val="000000"/>
                </a:solidFill>
                <a:latin typeface="Courier New"/>
              </a:rPr>
              <a:t>usStackDepth</a:t>
            </a:r>
            <a:endParaRPr lang="en-US" sz="2000" dirty="0" smtClean="0">
              <a:solidFill>
                <a:srgbClr val="000000"/>
              </a:solidFill>
              <a:latin typeface="Courier New"/>
            </a:endParaRPr>
          </a:p>
          <a:p>
            <a:pPr lvl="1"/>
            <a:r>
              <a:rPr lang="en-US" sz="2000" dirty="0" smtClean="0">
                <a:solidFill>
                  <a:srgbClr val="000000"/>
                </a:solidFill>
                <a:latin typeface="Courier New"/>
              </a:rPr>
              <a:t>	</a:t>
            </a:r>
            <a:r>
              <a:rPr lang="en-US" sz="2000" dirty="0" smtClean="0"/>
              <a:t>specifies the number of words the stack of this task can hold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23528" y="1628800"/>
            <a:ext cx="8686800" cy="478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r>
              <a:rPr lang="en-US" sz="2000" dirty="0" err="1" smtClean="0">
                <a:solidFill>
                  <a:srgbClr val="000000"/>
                </a:solidFill>
                <a:latin typeface="Courier New"/>
              </a:rPr>
              <a:t>pvParameters</a:t>
            </a:r>
            <a:endParaRPr lang="en-US" sz="2000" dirty="0" smtClean="0">
              <a:solidFill>
                <a:srgbClr val="000000"/>
              </a:solidFill>
              <a:latin typeface="Courier New"/>
            </a:endParaRPr>
          </a:p>
          <a:p>
            <a:r>
              <a:rPr lang="en-US" sz="2000" dirty="0" smtClean="0">
                <a:solidFill>
                  <a:srgbClr val="000000"/>
                </a:solidFill>
                <a:latin typeface="Courier New"/>
              </a:rPr>
              <a:t>	</a:t>
            </a:r>
            <a:r>
              <a:rPr lang="en-US" sz="2000" dirty="0" smtClean="0"/>
              <a:t>is the parameter that can be passed to the task function (pointer to 	a complex data structure)</a:t>
            </a:r>
          </a:p>
          <a:p>
            <a:pPr>
              <a:buFont typeface="Wingdings" pitchFamily="2" charset="2"/>
              <a:buChar char="v"/>
            </a:pPr>
            <a:r>
              <a:rPr lang="en-US" sz="2000" dirty="0" err="1" smtClean="0">
                <a:solidFill>
                  <a:srgbClr val="000000"/>
                </a:solidFill>
                <a:latin typeface="Courier New"/>
              </a:rPr>
              <a:t>uxPriority</a:t>
            </a:r>
            <a:endParaRPr lang="en-US" sz="2000" dirty="0" smtClean="0">
              <a:solidFill>
                <a:srgbClr val="000000"/>
              </a:solidFill>
              <a:latin typeface="Courier New"/>
            </a:endParaRPr>
          </a:p>
          <a:p>
            <a:r>
              <a:rPr lang="en-US" sz="2000" dirty="0" smtClean="0">
                <a:solidFill>
                  <a:srgbClr val="000000"/>
                </a:solidFill>
                <a:latin typeface="Courier New"/>
              </a:rPr>
              <a:t>	</a:t>
            </a:r>
            <a:r>
              <a:rPr lang="en-US" sz="2000" dirty="0" smtClean="0"/>
              <a:t>is the priority of the task (0 is the lowest priority, 	configMAX_PRIORITIES-1 is the highest priority)</a:t>
            </a:r>
          </a:p>
          <a:p>
            <a:pPr>
              <a:buFont typeface="Wingdings" pitchFamily="2" charset="2"/>
              <a:buChar char="v"/>
            </a:pPr>
            <a:r>
              <a:rPr lang="en-US" sz="2000" dirty="0" err="1" smtClean="0">
                <a:solidFill>
                  <a:srgbClr val="000000"/>
                </a:solidFill>
                <a:latin typeface="Courier New"/>
              </a:rPr>
              <a:t>pxCreatedTask</a:t>
            </a:r>
            <a:endParaRPr lang="en-US" sz="2000" dirty="0" smtClean="0">
              <a:solidFill>
                <a:srgbClr val="000000"/>
              </a:solidFill>
              <a:latin typeface="Courier New"/>
            </a:endParaRPr>
          </a:p>
          <a:p>
            <a:r>
              <a:rPr lang="en-US" sz="2000" dirty="0" smtClean="0">
                <a:solidFill>
                  <a:srgbClr val="000000"/>
                </a:solidFill>
                <a:latin typeface="Courier New"/>
              </a:rPr>
              <a:t>	</a:t>
            </a:r>
            <a:r>
              <a:rPr lang="en-US" sz="2000" dirty="0" smtClean="0"/>
              <a:t>is the handler of the generated task, which can be used to 	reference the task within API calls</a:t>
            </a:r>
          </a:p>
          <a:p>
            <a:pPr>
              <a:buFont typeface="Wingdings" pitchFamily="2" charset="2"/>
              <a:buChar char="v"/>
            </a:pPr>
            <a:r>
              <a:rPr lang="en-US" sz="2000" dirty="0" smtClean="0"/>
              <a:t>Returned value</a:t>
            </a:r>
          </a:p>
          <a:p>
            <a:r>
              <a:rPr lang="en-US" sz="2000" dirty="0" smtClean="0"/>
              <a:t>	There are two possible return values:</a:t>
            </a:r>
          </a:p>
          <a:p>
            <a:r>
              <a:rPr lang="en-US" sz="2000" dirty="0" smtClean="0"/>
              <a:t>	1. </a:t>
            </a:r>
            <a:r>
              <a:rPr lang="en-US" sz="2000" b="1" dirty="0" err="1" smtClean="0"/>
              <a:t>pdTRUE</a:t>
            </a:r>
            <a:r>
              <a:rPr lang="en-US" sz="2000" dirty="0" smtClean="0"/>
              <a:t>: when the task was created successfully</a:t>
            </a:r>
          </a:p>
          <a:p>
            <a:r>
              <a:rPr lang="en-US" sz="2000" dirty="0" smtClean="0"/>
              <a:t>	2. </a:t>
            </a:r>
            <a:r>
              <a:rPr lang="en-US" sz="2000" b="1" dirty="0" err="1" smtClean="0"/>
              <a:t>errCOULD_NOT_ALLOCATE_REQUIRED_MEMORY</a:t>
            </a:r>
            <a:r>
              <a:rPr lang="en-US" sz="2000" dirty="0" smtClean="0"/>
              <a:t>: the task could not be created because there was insufficient heap memory available for </a:t>
            </a:r>
            <a:r>
              <a:rPr lang="en-US" sz="2000" dirty="0" err="1" smtClean="0"/>
              <a:t>FreeRTOS</a:t>
            </a:r>
            <a:r>
              <a:rPr lang="en-US" sz="2000" dirty="0" smtClean="0"/>
              <a:t> to allocate enough RAM to hold the task data structures and stack</a:t>
            </a:r>
          </a:p>
          <a:p>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A Simple Printing Application Example</a:t>
            </a:r>
            <a:endParaRPr lang="en-GB" sz="3200" dirty="0"/>
          </a:p>
        </p:txBody>
      </p:sp>
      <p:sp>
        <p:nvSpPr>
          <p:cNvPr id="10" name="Rectangle 3"/>
          <p:cNvSpPr txBox="1">
            <a:spLocks noChangeArrowheads="1"/>
          </p:cNvSpPr>
          <p:nvPr/>
        </p:nvSpPr>
        <p:spPr bwMode="auto">
          <a:xfrm>
            <a:off x="323528" y="1628800"/>
            <a:ext cx="8686800" cy="478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lnSpc>
                <a:spcPts val="2000"/>
              </a:lnSpc>
              <a:spcBef>
                <a:spcPct val="20000"/>
              </a:spcBef>
              <a:spcAft>
                <a:spcPct val="0"/>
              </a:spcAft>
              <a:buClr>
                <a:srgbClr val="FF0000"/>
              </a:buClr>
            </a:pPr>
            <a:r>
              <a:rPr lang="en-US" b="1" dirty="0" smtClean="0">
                <a:solidFill>
                  <a:srgbClr val="000000"/>
                </a:solidFill>
                <a:latin typeface="Courier New"/>
              </a:rPr>
              <a:t>void vTask1( void *</a:t>
            </a:r>
            <a:r>
              <a:rPr lang="en-US" b="1" dirty="0" err="1" smtClean="0">
                <a:solidFill>
                  <a:srgbClr val="000000"/>
                </a:solidFill>
                <a:latin typeface="Courier New"/>
              </a:rPr>
              <a:t>pvParameters</a:t>
            </a:r>
            <a:r>
              <a:rPr lang="en-US" b="1" dirty="0" smtClean="0">
                <a:solidFill>
                  <a:srgbClr val="000000"/>
                </a:solidFill>
                <a:latin typeface="Courier New"/>
              </a:rPr>
              <a:t> )</a:t>
            </a:r>
          </a:p>
          <a:p>
            <a:pPr marL="342900" indent="-342900" eaLnBrk="0" fontAlgn="base" hangingPunct="0">
              <a:lnSpc>
                <a:spcPts val="2000"/>
              </a:lnSpc>
              <a:spcBef>
                <a:spcPct val="20000"/>
              </a:spcBef>
              <a:spcAft>
                <a:spcPct val="0"/>
              </a:spcAft>
              <a:buClr>
                <a:srgbClr val="FF0000"/>
              </a:buClr>
            </a:pPr>
            <a:r>
              <a:rPr lang="en-US" b="1" dirty="0" smtClean="0">
                <a:solidFill>
                  <a:srgbClr val="000000"/>
                </a:solidFill>
                <a:latin typeface="Courier New"/>
              </a:rPr>
              <a:t>{</a:t>
            </a:r>
          </a:p>
          <a:p>
            <a:pPr marL="342900" indent="-342900" eaLnBrk="0" fontAlgn="base" hangingPunct="0">
              <a:lnSpc>
                <a:spcPts val="2000"/>
              </a:lnSpc>
              <a:spcBef>
                <a:spcPct val="20000"/>
              </a:spcBef>
              <a:spcAft>
                <a:spcPct val="0"/>
              </a:spcAft>
              <a:buClr>
                <a:srgbClr val="FF0000"/>
              </a:buClr>
            </a:pPr>
            <a:r>
              <a:rPr lang="en-US" b="1" dirty="0" smtClean="0">
                <a:solidFill>
                  <a:srgbClr val="000000"/>
                </a:solidFill>
                <a:latin typeface="Courier New"/>
              </a:rPr>
              <a:t>	const char *</a:t>
            </a:r>
            <a:r>
              <a:rPr lang="en-US" b="1" dirty="0" err="1" smtClean="0">
                <a:solidFill>
                  <a:srgbClr val="000000"/>
                </a:solidFill>
                <a:latin typeface="Courier New"/>
              </a:rPr>
              <a:t>pcTaskName</a:t>
            </a:r>
            <a:r>
              <a:rPr lang="en-US" b="1" dirty="0" smtClean="0">
                <a:solidFill>
                  <a:srgbClr val="000000"/>
                </a:solidFill>
                <a:latin typeface="Courier New"/>
              </a:rPr>
              <a:t> = "Task 1 is running\r\n";</a:t>
            </a:r>
          </a:p>
          <a:p>
            <a:pPr marL="342900" indent="-342900" eaLnBrk="0" fontAlgn="base" hangingPunct="0">
              <a:lnSpc>
                <a:spcPts val="2000"/>
              </a:lnSpc>
              <a:spcBef>
                <a:spcPct val="20000"/>
              </a:spcBef>
              <a:spcAft>
                <a:spcPct val="0"/>
              </a:spcAft>
              <a:buClr>
                <a:srgbClr val="FF0000"/>
              </a:buClr>
            </a:pPr>
            <a:r>
              <a:rPr lang="en-US" b="1" dirty="0" smtClean="0">
                <a:solidFill>
                  <a:srgbClr val="000000"/>
                </a:solidFill>
                <a:latin typeface="Courier New"/>
              </a:rPr>
              <a:t>	volatile unsigned long </a:t>
            </a:r>
            <a:r>
              <a:rPr lang="en-US" b="1" dirty="0" err="1" smtClean="0">
                <a:solidFill>
                  <a:srgbClr val="000000"/>
                </a:solidFill>
                <a:latin typeface="Courier New"/>
              </a:rPr>
              <a:t>ul</a:t>
            </a:r>
            <a:r>
              <a:rPr lang="en-US" b="1" dirty="0" smtClean="0">
                <a:solidFill>
                  <a:srgbClr val="000000"/>
                </a:solidFill>
                <a:latin typeface="Courier New"/>
              </a:rPr>
              <a:t>;</a:t>
            </a:r>
          </a:p>
          <a:p>
            <a:pPr marL="342900" indent="-342900" eaLnBrk="0" fontAlgn="base" hangingPunct="0">
              <a:lnSpc>
                <a:spcPts val="2000"/>
              </a:lnSpc>
              <a:spcBef>
                <a:spcPct val="20000"/>
              </a:spcBef>
              <a:spcAft>
                <a:spcPct val="0"/>
              </a:spcAft>
              <a:buClr>
                <a:srgbClr val="FF0000"/>
              </a:buClr>
            </a:pPr>
            <a:r>
              <a:rPr lang="en-US" dirty="0" smtClean="0">
                <a:solidFill>
                  <a:srgbClr val="00B050"/>
                </a:solidFill>
              </a:rPr>
              <a:t>	/* As per most tasks, this task is implemented in an infinite loop. */</a:t>
            </a:r>
            <a:endParaRPr lang="en-US" dirty="0" smtClean="0">
              <a:solidFill>
                <a:srgbClr val="00B050"/>
              </a:solidFill>
              <a:latin typeface="Courier New"/>
            </a:endParaRPr>
          </a:p>
          <a:p>
            <a:pPr marL="342900" indent="-342900" eaLnBrk="0" fontAlgn="base" hangingPunct="0">
              <a:lnSpc>
                <a:spcPts val="2000"/>
              </a:lnSpc>
              <a:spcBef>
                <a:spcPct val="20000"/>
              </a:spcBef>
              <a:spcAft>
                <a:spcPct val="0"/>
              </a:spcAft>
              <a:buClr>
                <a:srgbClr val="FF0000"/>
              </a:buClr>
            </a:pPr>
            <a:r>
              <a:rPr lang="en-US" dirty="0" smtClean="0">
                <a:solidFill>
                  <a:srgbClr val="000000"/>
                </a:solidFill>
                <a:latin typeface="Courier New"/>
              </a:rPr>
              <a:t>	</a:t>
            </a:r>
            <a:r>
              <a:rPr lang="en-US" b="1" dirty="0" smtClean="0">
                <a:solidFill>
                  <a:srgbClr val="000000"/>
                </a:solidFill>
                <a:latin typeface="Courier New"/>
              </a:rPr>
              <a:t>for( ;; )</a:t>
            </a:r>
          </a:p>
          <a:p>
            <a:pPr marL="342900" indent="-342900" eaLnBrk="0" fontAlgn="base" hangingPunct="0">
              <a:lnSpc>
                <a:spcPts val="2000"/>
              </a:lnSpc>
              <a:spcBef>
                <a:spcPct val="20000"/>
              </a:spcBef>
              <a:spcAft>
                <a:spcPct val="0"/>
              </a:spcAft>
              <a:buClr>
                <a:srgbClr val="FF0000"/>
              </a:buClr>
            </a:pPr>
            <a:r>
              <a:rPr lang="en-US" b="1" dirty="0" smtClean="0">
                <a:solidFill>
                  <a:srgbClr val="000000"/>
                </a:solidFill>
                <a:latin typeface="Courier New"/>
              </a:rPr>
              <a:t>	{</a:t>
            </a:r>
            <a:r>
              <a:rPr lang="en-US" dirty="0" smtClean="0">
                <a:solidFill>
                  <a:srgbClr val="00B050"/>
                </a:solidFill>
                <a:latin typeface="Courier New"/>
              </a:rPr>
              <a:t>	</a:t>
            </a:r>
            <a:r>
              <a:rPr lang="en-US" dirty="0" smtClean="0">
                <a:solidFill>
                  <a:srgbClr val="00B050"/>
                </a:solidFill>
              </a:rPr>
              <a:t>/* Print out the name of this task. */</a:t>
            </a:r>
          </a:p>
          <a:p>
            <a:pPr marL="342900" indent="-342900" eaLnBrk="0" fontAlgn="base" hangingPunct="0">
              <a:lnSpc>
                <a:spcPts val="2000"/>
              </a:lnSpc>
              <a:spcBef>
                <a:spcPct val="20000"/>
              </a:spcBef>
              <a:spcAft>
                <a:spcPct val="0"/>
              </a:spcAft>
              <a:buClr>
                <a:srgbClr val="FF0000"/>
              </a:buClr>
            </a:pPr>
            <a:r>
              <a:rPr lang="en-US" dirty="0" smtClean="0">
                <a:solidFill>
                  <a:srgbClr val="000000"/>
                </a:solidFill>
                <a:latin typeface="Courier New"/>
              </a:rPr>
              <a:t>		</a:t>
            </a:r>
            <a:r>
              <a:rPr lang="en-US" b="1" dirty="0" err="1" smtClean="0">
                <a:solidFill>
                  <a:srgbClr val="000000"/>
                </a:solidFill>
                <a:latin typeface="Courier New"/>
              </a:rPr>
              <a:t>vPrintString</a:t>
            </a:r>
            <a:r>
              <a:rPr lang="en-US" b="1" dirty="0" smtClean="0">
                <a:solidFill>
                  <a:srgbClr val="000000"/>
                </a:solidFill>
                <a:latin typeface="Courier New"/>
              </a:rPr>
              <a:t>( </a:t>
            </a:r>
            <a:r>
              <a:rPr lang="en-US" b="1" dirty="0" err="1" smtClean="0">
                <a:solidFill>
                  <a:srgbClr val="000000"/>
                </a:solidFill>
                <a:latin typeface="Courier New"/>
              </a:rPr>
              <a:t>pcTaskName</a:t>
            </a:r>
            <a:r>
              <a:rPr lang="en-US" b="1" dirty="0" smtClean="0">
                <a:solidFill>
                  <a:srgbClr val="000000"/>
                </a:solidFill>
                <a:latin typeface="Courier New"/>
              </a:rPr>
              <a:t> );</a:t>
            </a:r>
          </a:p>
          <a:p>
            <a:pPr marL="342900" indent="-342900" eaLnBrk="0" fontAlgn="base" hangingPunct="0">
              <a:lnSpc>
                <a:spcPts val="2000"/>
              </a:lnSpc>
              <a:spcBef>
                <a:spcPct val="20000"/>
              </a:spcBef>
              <a:spcAft>
                <a:spcPct val="0"/>
              </a:spcAft>
              <a:buClr>
                <a:srgbClr val="FF0000"/>
              </a:buClr>
            </a:pPr>
            <a:r>
              <a:rPr lang="en-US" dirty="0" smtClean="0">
                <a:solidFill>
                  <a:srgbClr val="00B050"/>
                </a:solidFill>
                <a:latin typeface="Courier New"/>
              </a:rPr>
              <a:t>		</a:t>
            </a:r>
            <a:r>
              <a:rPr lang="en-US" dirty="0" smtClean="0">
                <a:solidFill>
                  <a:srgbClr val="00B050"/>
                </a:solidFill>
              </a:rPr>
              <a:t>/* Delay for a period. */</a:t>
            </a:r>
            <a:endParaRPr lang="en-US" altLang="zh-CN" dirty="0" smtClean="0">
              <a:solidFill>
                <a:srgbClr val="00B050"/>
              </a:solidFill>
            </a:endParaRPr>
          </a:p>
          <a:p>
            <a:pPr marL="342900" indent="-342900" eaLnBrk="0" fontAlgn="base" hangingPunct="0">
              <a:lnSpc>
                <a:spcPts val="2000"/>
              </a:lnSpc>
              <a:spcBef>
                <a:spcPct val="20000"/>
              </a:spcBef>
              <a:spcAft>
                <a:spcPct val="0"/>
              </a:spcAft>
              <a:buClr>
                <a:srgbClr val="FF0000"/>
              </a:buClr>
            </a:pPr>
            <a:r>
              <a:rPr lang="en-US" dirty="0" smtClean="0">
                <a:solidFill>
                  <a:srgbClr val="000000"/>
                </a:solidFill>
                <a:latin typeface="Courier New"/>
              </a:rPr>
              <a:t>		</a:t>
            </a:r>
            <a:r>
              <a:rPr lang="en-US" b="1" dirty="0" smtClean="0">
                <a:solidFill>
                  <a:srgbClr val="000000"/>
                </a:solidFill>
                <a:latin typeface="Courier New"/>
              </a:rPr>
              <a:t>for( </a:t>
            </a:r>
            <a:r>
              <a:rPr lang="en-US" b="1" dirty="0" err="1" smtClean="0">
                <a:solidFill>
                  <a:srgbClr val="000000"/>
                </a:solidFill>
                <a:latin typeface="Courier New"/>
              </a:rPr>
              <a:t>ul</a:t>
            </a:r>
            <a:r>
              <a:rPr lang="en-US" b="1" dirty="0" smtClean="0">
                <a:solidFill>
                  <a:srgbClr val="000000"/>
                </a:solidFill>
                <a:latin typeface="Courier New"/>
              </a:rPr>
              <a:t> = 0; </a:t>
            </a:r>
            <a:r>
              <a:rPr lang="en-US" b="1" dirty="0" err="1" smtClean="0">
                <a:solidFill>
                  <a:srgbClr val="000000"/>
                </a:solidFill>
                <a:latin typeface="Courier New"/>
              </a:rPr>
              <a:t>ul</a:t>
            </a:r>
            <a:r>
              <a:rPr lang="en-US" b="1" dirty="0" smtClean="0">
                <a:solidFill>
                  <a:srgbClr val="000000"/>
                </a:solidFill>
                <a:latin typeface="Courier New"/>
              </a:rPr>
              <a:t> &lt; </a:t>
            </a:r>
            <a:r>
              <a:rPr lang="en-US" b="1" dirty="0" err="1" smtClean="0">
                <a:solidFill>
                  <a:srgbClr val="000000"/>
                </a:solidFill>
                <a:latin typeface="Courier New"/>
              </a:rPr>
              <a:t>mainDELAY_LOOP_COUNT</a:t>
            </a:r>
            <a:r>
              <a:rPr lang="en-US" b="1" dirty="0" smtClean="0">
                <a:solidFill>
                  <a:srgbClr val="000000"/>
                </a:solidFill>
                <a:latin typeface="Courier New"/>
              </a:rPr>
              <a:t>; </a:t>
            </a:r>
            <a:r>
              <a:rPr lang="en-US" b="1" dirty="0" err="1" smtClean="0">
                <a:solidFill>
                  <a:srgbClr val="000000"/>
                </a:solidFill>
                <a:latin typeface="Courier New"/>
              </a:rPr>
              <a:t>ul</a:t>
            </a:r>
            <a:r>
              <a:rPr lang="en-US" b="1" dirty="0" smtClean="0">
                <a:solidFill>
                  <a:srgbClr val="000000"/>
                </a:solidFill>
                <a:latin typeface="Courier New"/>
              </a:rPr>
              <a:t>++ )</a:t>
            </a:r>
          </a:p>
          <a:p>
            <a:pPr marL="342900" indent="-342900" eaLnBrk="0" fontAlgn="base" hangingPunct="0">
              <a:lnSpc>
                <a:spcPts val="2000"/>
              </a:lnSpc>
              <a:spcBef>
                <a:spcPct val="20000"/>
              </a:spcBef>
              <a:spcAft>
                <a:spcPct val="0"/>
              </a:spcAft>
              <a:buClr>
                <a:srgbClr val="FF0000"/>
              </a:buClr>
            </a:pPr>
            <a:r>
              <a:rPr lang="en-US" b="1" dirty="0" smtClean="0">
                <a:solidFill>
                  <a:srgbClr val="000000"/>
                </a:solidFill>
                <a:latin typeface="Courier New"/>
              </a:rPr>
              <a:t>		{</a:t>
            </a:r>
          </a:p>
          <a:p>
            <a:pPr>
              <a:lnSpc>
                <a:spcPts val="2000"/>
              </a:lnSpc>
            </a:pPr>
            <a:r>
              <a:rPr lang="en-US" dirty="0" smtClean="0">
                <a:solidFill>
                  <a:srgbClr val="00B050"/>
                </a:solidFill>
              </a:rPr>
              <a:t>		/* This loop is just a very crude delay implementation. 			There is nothing to do in here. Later examples will replace 			this crude loop with a proper delay/sleep function. */</a:t>
            </a:r>
            <a:endParaRPr lang="en-US" b="1" dirty="0" smtClean="0">
              <a:solidFill>
                <a:srgbClr val="00B050"/>
              </a:solidFill>
              <a:latin typeface="Courier New"/>
            </a:endParaRPr>
          </a:p>
          <a:p>
            <a:pPr marL="342900" indent="-342900" eaLnBrk="0" fontAlgn="base" hangingPunct="0">
              <a:lnSpc>
                <a:spcPts val="2000"/>
              </a:lnSpc>
              <a:spcBef>
                <a:spcPct val="20000"/>
              </a:spcBef>
              <a:spcAft>
                <a:spcPct val="0"/>
              </a:spcAft>
              <a:buClr>
                <a:srgbClr val="FF0000"/>
              </a:buClr>
            </a:pPr>
            <a:r>
              <a:rPr lang="en-US" b="1" dirty="0" smtClean="0">
                <a:solidFill>
                  <a:srgbClr val="000000"/>
                </a:solidFill>
                <a:latin typeface="Courier New"/>
              </a:rPr>
              <a:t>		}</a:t>
            </a:r>
          </a:p>
          <a:p>
            <a:pPr marL="342900" indent="-342900" eaLnBrk="0" fontAlgn="base" hangingPunct="0">
              <a:lnSpc>
                <a:spcPts val="2000"/>
              </a:lnSpc>
              <a:spcBef>
                <a:spcPct val="20000"/>
              </a:spcBef>
              <a:spcAft>
                <a:spcPct val="0"/>
              </a:spcAft>
              <a:buClr>
                <a:srgbClr val="FF0000"/>
              </a:buClr>
            </a:pPr>
            <a:r>
              <a:rPr lang="en-US" altLang="zh-CN" b="1" dirty="0" smtClean="0">
                <a:solidFill>
                  <a:srgbClr val="000000"/>
                </a:solidFill>
                <a:latin typeface="Courier New"/>
              </a:rPr>
              <a:t>	}</a:t>
            </a:r>
          </a:p>
          <a:p>
            <a:pPr marL="342900" indent="-342900" eaLnBrk="0" fontAlgn="base" hangingPunct="0">
              <a:lnSpc>
                <a:spcPts val="2000"/>
              </a:lnSpc>
              <a:spcBef>
                <a:spcPct val="20000"/>
              </a:spcBef>
              <a:spcAft>
                <a:spcPct val="0"/>
              </a:spcAft>
              <a:buClr>
                <a:srgbClr val="FF0000"/>
              </a:buClr>
            </a:pPr>
            <a:r>
              <a:rPr lang="en-US" altLang="zh-CN" b="1" dirty="0" smtClean="0">
                <a:solidFill>
                  <a:srgbClr val="000000"/>
                </a:solidFill>
                <a:latin typeface="Courier New"/>
              </a:rPr>
              <a:t>}</a:t>
            </a:r>
            <a:endParaRPr lang="en-US" b="1" dirty="0" smtClean="0">
              <a:solidFill>
                <a:srgbClr val="000000"/>
              </a:solidFill>
              <a:latin typeface="Courier New"/>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23528" y="1628800"/>
            <a:ext cx="8686800" cy="478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void vTask2( void *</a:t>
            </a:r>
            <a:r>
              <a:rPr lang="en-US" b="1" dirty="0" err="1" smtClean="0">
                <a:solidFill>
                  <a:srgbClr val="000000"/>
                </a:solidFill>
                <a:latin typeface="Courier New"/>
              </a:rPr>
              <a:t>pvParameters</a:t>
            </a:r>
            <a:r>
              <a:rPr lang="en-US" b="1" dirty="0" smtClean="0">
                <a:solidFill>
                  <a:srgbClr val="000000"/>
                </a:solidFill>
                <a:latin typeface="Courier New"/>
              </a:rPr>
              <a:t> )</a:t>
            </a:r>
          </a:p>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a:t>
            </a:r>
          </a:p>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	const char *</a:t>
            </a:r>
            <a:r>
              <a:rPr lang="en-US" b="1" dirty="0" err="1" smtClean="0">
                <a:solidFill>
                  <a:srgbClr val="000000"/>
                </a:solidFill>
                <a:latin typeface="Courier New"/>
              </a:rPr>
              <a:t>pcTaskName</a:t>
            </a:r>
            <a:r>
              <a:rPr lang="en-US" b="1" dirty="0" smtClean="0">
                <a:solidFill>
                  <a:srgbClr val="000000"/>
                </a:solidFill>
                <a:latin typeface="Courier New"/>
              </a:rPr>
              <a:t> = "Task 2 is running\r\n";</a:t>
            </a:r>
          </a:p>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	volatile unsigned long </a:t>
            </a:r>
            <a:r>
              <a:rPr lang="en-US" b="1" dirty="0" err="1" smtClean="0">
                <a:solidFill>
                  <a:srgbClr val="000000"/>
                </a:solidFill>
                <a:latin typeface="Courier New"/>
              </a:rPr>
              <a:t>ul</a:t>
            </a:r>
            <a:r>
              <a:rPr lang="en-US" b="1" dirty="0" smtClean="0">
                <a:solidFill>
                  <a:srgbClr val="000000"/>
                </a:solidFill>
                <a:latin typeface="Courier New"/>
              </a:rPr>
              <a:t>;</a:t>
            </a:r>
          </a:p>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	for( ;; )</a:t>
            </a:r>
          </a:p>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	{</a:t>
            </a:r>
          </a:p>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		</a:t>
            </a:r>
            <a:r>
              <a:rPr lang="en-US" b="1" dirty="0" err="1" smtClean="0">
                <a:solidFill>
                  <a:srgbClr val="000000"/>
                </a:solidFill>
                <a:latin typeface="Courier New"/>
              </a:rPr>
              <a:t>vPrintString</a:t>
            </a:r>
            <a:r>
              <a:rPr lang="en-US" b="1" dirty="0" smtClean="0">
                <a:solidFill>
                  <a:srgbClr val="000000"/>
                </a:solidFill>
                <a:latin typeface="Courier New"/>
              </a:rPr>
              <a:t>( </a:t>
            </a:r>
            <a:r>
              <a:rPr lang="en-US" b="1" dirty="0" err="1" smtClean="0">
                <a:solidFill>
                  <a:srgbClr val="000000"/>
                </a:solidFill>
                <a:latin typeface="Courier New"/>
              </a:rPr>
              <a:t>pcTaskName</a:t>
            </a:r>
            <a:r>
              <a:rPr lang="en-US" b="1" dirty="0" smtClean="0">
                <a:solidFill>
                  <a:srgbClr val="000000"/>
                </a:solidFill>
                <a:latin typeface="Courier New"/>
              </a:rPr>
              <a:t> );</a:t>
            </a:r>
          </a:p>
          <a:p>
            <a:pPr marL="342900" indent="-342900" eaLnBrk="0" fontAlgn="base" hangingPunct="0">
              <a:spcBef>
                <a:spcPct val="20000"/>
              </a:spcBef>
              <a:spcAft>
                <a:spcPct val="0"/>
              </a:spcAft>
              <a:buClr>
                <a:srgbClr val="FF0000"/>
              </a:buClr>
            </a:pPr>
            <a:r>
              <a:rPr lang="en-US" b="1" dirty="0" smtClean="0">
                <a:solidFill>
                  <a:srgbClr val="000000"/>
                </a:solidFill>
                <a:latin typeface="Courier New"/>
              </a:rPr>
              <a:t>		for( </a:t>
            </a:r>
            <a:r>
              <a:rPr lang="en-US" b="1" dirty="0" err="1" smtClean="0">
                <a:solidFill>
                  <a:srgbClr val="000000"/>
                </a:solidFill>
                <a:latin typeface="Courier New"/>
              </a:rPr>
              <a:t>ul</a:t>
            </a:r>
            <a:r>
              <a:rPr lang="en-US" b="1" dirty="0" smtClean="0">
                <a:solidFill>
                  <a:srgbClr val="000000"/>
                </a:solidFill>
                <a:latin typeface="Courier New"/>
              </a:rPr>
              <a:t> = 0; </a:t>
            </a:r>
            <a:r>
              <a:rPr lang="en-US" b="1" dirty="0" err="1" smtClean="0">
                <a:solidFill>
                  <a:srgbClr val="000000"/>
                </a:solidFill>
                <a:latin typeface="Courier New"/>
              </a:rPr>
              <a:t>ul</a:t>
            </a:r>
            <a:r>
              <a:rPr lang="en-US" b="1" dirty="0" smtClean="0">
                <a:solidFill>
                  <a:srgbClr val="000000"/>
                </a:solidFill>
                <a:latin typeface="Courier New"/>
              </a:rPr>
              <a:t> &lt; </a:t>
            </a:r>
            <a:r>
              <a:rPr lang="en-US" b="1" dirty="0" err="1" smtClean="0">
                <a:solidFill>
                  <a:srgbClr val="000000"/>
                </a:solidFill>
                <a:latin typeface="Courier New"/>
              </a:rPr>
              <a:t>mainDELAY_LOOP_COUNT</a:t>
            </a:r>
            <a:r>
              <a:rPr lang="en-US" b="1" dirty="0" smtClean="0">
                <a:solidFill>
                  <a:srgbClr val="000000"/>
                </a:solidFill>
                <a:latin typeface="Courier New"/>
              </a:rPr>
              <a:t>; </a:t>
            </a:r>
            <a:r>
              <a:rPr lang="en-US" b="1" dirty="0" err="1" smtClean="0">
                <a:solidFill>
                  <a:srgbClr val="000000"/>
                </a:solidFill>
                <a:latin typeface="Courier New"/>
              </a:rPr>
              <a:t>ul</a:t>
            </a:r>
            <a:r>
              <a:rPr lang="en-US" b="1" dirty="0" smtClean="0">
                <a:solidFill>
                  <a:srgbClr val="000000"/>
                </a:solidFill>
                <a:latin typeface="Courier New"/>
              </a:rPr>
              <a:t>++ ) {}</a:t>
            </a:r>
          </a:p>
          <a:p>
            <a:pPr marL="342900" indent="-342900" eaLnBrk="0" fontAlgn="base" hangingPunct="0">
              <a:spcBef>
                <a:spcPct val="20000"/>
              </a:spcBef>
              <a:spcAft>
                <a:spcPct val="0"/>
              </a:spcAft>
              <a:buClr>
                <a:srgbClr val="FF0000"/>
              </a:buClr>
            </a:pPr>
            <a:r>
              <a:rPr lang="en-US" altLang="zh-CN" b="1" dirty="0" smtClean="0">
                <a:solidFill>
                  <a:srgbClr val="000000"/>
                </a:solidFill>
                <a:latin typeface="Courier New"/>
              </a:rPr>
              <a:t>	}</a:t>
            </a:r>
          </a:p>
          <a:p>
            <a:pPr marL="342900" indent="-342900" eaLnBrk="0" fontAlgn="base" hangingPunct="0">
              <a:spcBef>
                <a:spcPct val="20000"/>
              </a:spcBef>
              <a:spcAft>
                <a:spcPct val="0"/>
              </a:spcAft>
              <a:buClr>
                <a:srgbClr val="FF0000"/>
              </a:buClr>
            </a:pPr>
            <a:r>
              <a:rPr lang="en-US" altLang="zh-CN" b="1" dirty="0" smtClean="0">
                <a:solidFill>
                  <a:srgbClr val="000000"/>
                </a:solidFill>
                <a:latin typeface="Courier New"/>
              </a:rPr>
              <a:t>}</a:t>
            </a:r>
            <a:endParaRPr lang="en-US" b="1" dirty="0" smtClean="0">
              <a:solidFill>
                <a:srgbClr val="000000"/>
              </a:solidFill>
              <a:latin typeface="Courier New"/>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65154" y="1700808"/>
            <a:ext cx="8871342" cy="4988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The Output Produced</a:t>
            </a:r>
            <a:endParaRPr lang="en-GB" sz="3200" dirty="0"/>
          </a:p>
        </p:txBody>
      </p:sp>
      <p:sp>
        <p:nvSpPr>
          <p:cNvPr id="10" name="Rectangle 3"/>
          <p:cNvSpPr txBox="1">
            <a:spLocks noChangeArrowheads="1"/>
          </p:cNvSpPr>
          <p:nvPr/>
        </p:nvSpPr>
        <p:spPr bwMode="auto">
          <a:xfrm>
            <a:off x="323528" y="1628800"/>
            <a:ext cx="8686800" cy="478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pPr>
            <a:endParaRPr lang="en-US" sz="2000" dirty="0" smtClean="0"/>
          </a:p>
        </p:txBody>
      </p:sp>
      <p:pic>
        <p:nvPicPr>
          <p:cNvPr id="2050" name="Picture 2"/>
          <p:cNvPicPr>
            <a:picLocks noChangeAspect="1" noChangeArrowheads="1"/>
          </p:cNvPicPr>
          <p:nvPr/>
        </p:nvPicPr>
        <p:blipFill>
          <a:blip r:embed="rId3" cstate="print"/>
          <a:srcRect/>
          <a:stretch>
            <a:fillRect/>
          </a:stretch>
        </p:blipFill>
        <p:spPr bwMode="auto">
          <a:xfrm>
            <a:off x="251520" y="1916832"/>
            <a:ext cx="8548131"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6400" y="228600"/>
            <a:ext cx="8414072" cy="1143000"/>
          </a:xfrm>
        </p:spPr>
        <p:txBody>
          <a:bodyPr/>
          <a:lstStyle/>
          <a:p>
            <a:r>
              <a:rPr lang="en-US" sz="3200" b="1" dirty="0" smtClean="0"/>
              <a:t>1.5 Expanding the </a:t>
            </a:r>
            <a:r>
              <a:rPr lang="en-US" sz="3200" b="1" dirty="0" smtClean="0">
                <a:solidFill>
                  <a:srgbClr val="FF0000"/>
                </a:solidFill>
              </a:rPr>
              <a:t>Not Running </a:t>
            </a:r>
            <a:r>
              <a:rPr lang="en-US" sz="3200" b="1" dirty="0" smtClean="0"/>
              <a:t>State</a:t>
            </a:r>
            <a:endParaRPr lang="en-GB" sz="3200" dirty="0"/>
          </a:p>
        </p:txBody>
      </p:sp>
      <p:sp>
        <p:nvSpPr>
          <p:cNvPr id="4"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a:t>
            </a:r>
            <a:r>
              <a:rPr lang="en-US" sz="2400" b="1" dirty="0" smtClean="0">
                <a:solidFill>
                  <a:srgbClr val="0070C0"/>
                </a:solidFill>
              </a:rPr>
              <a:t>Blocked</a:t>
            </a:r>
            <a:r>
              <a:rPr lang="en-US" sz="2400" dirty="0" smtClean="0"/>
              <a:t> state : A task that is waiting for an event</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Tasks can enter the Blocked state to wait for two different types of event:</a:t>
            </a:r>
          </a:p>
          <a:p>
            <a:pPr marL="914400" lvl="1" indent="-457200" eaLnBrk="0" fontAlgn="base" hangingPunct="0">
              <a:spcBef>
                <a:spcPct val="20000"/>
              </a:spcBef>
              <a:spcAft>
                <a:spcPct val="0"/>
              </a:spcAft>
              <a:buClr>
                <a:srgbClr val="FF0000"/>
              </a:buClr>
              <a:buFont typeface="Wingdings" pitchFamily="2" charset="2"/>
              <a:buChar char="Ø"/>
            </a:pPr>
            <a:r>
              <a:rPr lang="en-US" sz="2000" dirty="0" smtClean="0"/>
              <a:t>Temporal (time related) events  where a delay period expiring or an absolute time being reached</a:t>
            </a:r>
          </a:p>
          <a:p>
            <a:pPr marL="1371600" lvl="2" indent="-457200" eaLnBrk="0" fontAlgn="base" hangingPunct="0">
              <a:spcBef>
                <a:spcPct val="20000"/>
              </a:spcBef>
              <a:spcAft>
                <a:spcPct val="0"/>
              </a:spcAft>
              <a:buClr>
                <a:srgbClr val="FF0000"/>
              </a:buClr>
              <a:buFont typeface="Wingdings" pitchFamily="2" charset="2"/>
              <a:buChar char="v"/>
            </a:pPr>
            <a:r>
              <a:rPr lang="en-US" sz="2000" dirty="0" smtClean="0"/>
              <a:t>For example, wait for 10 ms to pass</a:t>
            </a:r>
            <a:endParaRPr lang="en-US" sz="2400" dirty="0" smtClean="0"/>
          </a:p>
          <a:p>
            <a:pPr marL="914400" lvl="1" indent="-457200" eaLnBrk="0" fontAlgn="base" hangingPunct="0">
              <a:spcBef>
                <a:spcPct val="20000"/>
              </a:spcBef>
              <a:spcAft>
                <a:spcPct val="0"/>
              </a:spcAft>
              <a:buClr>
                <a:srgbClr val="FF0000"/>
              </a:buClr>
              <a:buFont typeface="Wingdings" pitchFamily="2" charset="2"/>
              <a:buChar char="Ø"/>
            </a:pPr>
            <a:r>
              <a:rPr lang="en-US" sz="2000" dirty="0" smtClean="0"/>
              <a:t>Synchronization events where the events originate from another task or interrupt </a:t>
            </a:r>
          </a:p>
          <a:p>
            <a:pPr marL="1371600" lvl="2" indent="-457200" eaLnBrk="0" fontAlgn="base" hangingPunct="0">
              <a:spcBef>
                <a:spcPct val="20000"/>
              </a:spcBef>
              <a:spcAft>
                <a:spcPct val="0"/>
              </a:spcAft>
              <a:buClr>
                <a:srgbClr val="FF0000"/>
              </a:buClr>
              <a:buFont typeface="Wingdings" pitchFamily="2" charset="2"/>
              <a:buChar char="v"/>
            </a:pPr>
            <a:r>
              <a:rPr lang="en-US" sz="2000" dirty="0" smtClean="0"/>
              <a:t>For example, wait for data to arrive on a queue</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It is possible for a task to block on a synchronization event with a timeout</a:t>
            </a:r>
          </a:p>
          <a:p>
            <a:pPr marL="800100" lvl="1" indent="-342900" eaLnBrk="0" fontAlgn="base" hangingPunct="0">
              <a:spcBef>
                <a:spcPct val="20000"/>
              </a:spcBef>
              <a:spcAft>
                <a:spcPct val="0"/>
              </a:spcAft>
              <a:buClr>
                <a:srgbClr val="FF0000"/>
              </a:buClr>
              <a:buFont typeface="Wingdings" pitchFamily="2" charset="2"/>
              <a:buChar char="Ø"/>
            </a:pPr>
            <a:r>
              <a:rPr lang="en-US" sz="2000" dirty="0" smtClean="0"/>
              <a:t>For example, wait for a maximum of 10 ms for data to arrive on a queue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6400" y="228600"/>
            <a:ext cx="8414072" cy="1143000"/>
          </a:xfrm>
        </p:spPr>
        <p:txBody>
          <a:bodyPr/>
          <a:lstStyle/>
          <a:p>
            <a:r>
              <a:rPr lang="en-US" sz="3200" b="1" dirty="0" smtClean="0"/>
              <a:t>Expanding the </a:t>
            </a:r>
            <a:r>
              <a:rPr lang="en-US" sz="3200" b="1" dirty="0" smtClean="0">
                <a:solidFill>
                  <a:srgbClr val="FF0000"/>
                </a:solidFill>
              </a:rPr>
              <a:t>Not Running </a:t>
            </a:r>
            <a:r>
              <a:rPr lang="en-US" sz="3200" b="1" dirty="0" smtClean="0"/>
              <a:t>State</a:t>
            </a:r>
            <a:endParaRPr lang="en-GB" sz="3200" dirty="0"/>
          </a:p>
        </p:txBody>
      </p:sp>
      <p:sp>
        <p:nvSpPr>
          <p:cNvPr id="4"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a:t>
            </a:r>
            <a:r>
              <a:rPr lang="en-US" sz="2400" b="1" dirty="0" smtClean="0">
                <a:solidFill>
                  <a:srgbClr val="C00000"/>
                </a:solidFill>
              </a:rPr>
              <a:t>Suspended</a:t>
            </a:r>
            <a:r>
              <a:rPr lang="en-US" sz="2400" b="1" dirty="0" smtClean="0"/>
              <a:t> </a:t>
            </a:r>
            <a:r>
              <a:rPr lang="en-US" sz="2400" dirty="0" smtClean="0"/>
              <a:t>state: tasks in the Suspended state are not available to the scheduler.</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only way into the Suspended state is through a call to the </a:t>
            </a:r>
            <a:r>
              <a:rPr lang="en-US" sz="2400" b="1" dirty="0" err="1" smtClean="0">
                <a:solidFill>
                  <a:srgbClr val="0070C0"/>
                </a:solidFill>
                <a:latin typeface="Courier New"/>
              </a:rPr>
              <a:t>vTaskSuspend</a:t>
            </a:r>
            <a:r>
              <a:rPr lang="en-US" sz="2400" b="1" dirty="0" smtClean="0">
                <a:solidFill>
                  <a:srgbClr val="0070C0"/>
                </a:solidFill>
                <a:latin typeface="Courier New"/>
              </a:rPr>
              <a:t>()</a:t>
            </a:r>
            <a:r>
              <a:rPr lang="en-US" sz="2400" dirty="0" smtClean="0"/>
              <a:t>API function</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only way out through a call to the </a:t>
            </a:r>
            <a:r>
              <a:rPr lang="en-US" sz="2400" b="1" dirty="0" err="1" smtClean="0">
                <a:solidFill>
                  <a:srgbClr val="0070C0"/>
                </a:solidFill>
                <a:latin typeface="Courier New"/>
              </a:rPr>
              <a:t>vTaskResume</a:t>
            </a:r>
            <a:r>
              <a:rPr lang="en-US" sz="2400" b="1" dirty="0" smtClean="0">
                <a:solidFill>
                  <a:srgbClr val="0070C0"/>
                </a:solidFill>
                <a:latin typeface="Courier New"/>
              </a:rPr>
              <a:t>()</a:t>
            </a:r>
            <a:r>
              <a:rPr lang="en-US" sz="2400" dirty="0" smtClean="0"/>
              <a:t>or </a:t>
            </a:r>
            <a:r>
              <a:rPr lang="en-US" sz="2400" b="1" dirty="0" err="1" smtClean="0">
                <a:solidFill>
                  <a:srgbClr val="0070C0"/>
                </a:solidFill>
                <a:latin typeface="Courier New"/>
              </a:rPr>
              <a:t>xTaskResumeFromISR</a:t>
            </a:r>
            <a:r>
              <a:rPr lang="en-US" sz="2400" b="1" dirty="0" smtClean="0">
                <a:solidFill>
                  <a:srgbClr val="0070C0"/>
                </a:solidFill>
                <a:latin typeface="Courier New"/>
              </a:rPr>
              <a:t>()</a:t>
            </a:r>
            <a:r>
              <a:rPr lang="en-US" sz="2400" dirty="0" smtClean="0"/>
              <a:t>API functions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6400" y="228600"/>
            <a:ext cx="8414072" cy="1143000"/>
          </a:xfrm>
        </p:spPr>
        <p:txBody>
          <a:bodyPr/>
          <a:lstStyle/>
          <a:p>
            <a:r>
              <a:rPr lang="en-US" sz="3200" b="1" dirty="0" smtClean="0"/>
              <a:t>Expanding the </a:t>
            </a:r>
            <a:r>
              <a:rPr lang="en-US" sz="3200" b="1" dirty="0" smtClean="0">
                <a:solidFill>
                  <a:srgbClr val="FF0000"/>
                </a:solidFill>
              </a:rPr>
              <a:t>Not Running </a:t>
            </a:r>
            <a:r>
              <a:rPr lang="en-US" sz="3200" b="1" dirty="0" smtClean="0"/>
              <a:t>State</a:t>
            </a:r>
            <a:endParaRPr lang="en-GB" sz="3200" dirty="0"/>
          </a:p>
        </p:txBody>
      </p:sp>
      <p:sp>
        <p:nvSpPr>
          <p:cNvPr id="4"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a:t>
            </a:r>
            <a:r>
              <a:rPr lang="en-US" sz="2400" b="1" dirty="0" smtClean="0">
                <a:solidFill>
                  <a:srgbClr val="92D050"/>
                </a:solidFill>
              </a:rPr>
              <a:t>Ready</a:t>
            </a:r>
            <a:r>
              <a:rPr lang="en-US" sz="2400" b="1" dirty="0" smtClean="0">
                <a:solidFill>
                  <a:srgbClr val="C00000"/>
                </a:solidFill>
              </a:rPr>
              <a:t> </a:t>
            </a:r>
            <a:r>
              <a:rPr lang="en-US" sz="2400" dirty="0" smtClean="0"/>
              <a:t>State: tasks that are in the Not Running but are not Blocked or Suspended</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Tasks are able to run, and therefore ‘ready’ to run, but not currently in the Running state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Task State Transitions</a:t>
            </a:r>
            <a:endParaRPr lang="en-GB" sz="3200" dirty="0"/>
          </a:p>
        </p:txBody>
      </p:sp>
      <p:pic>
        <p:nvPicPr>
          <p:cNvPr id="1026" name="Picture 2"/>
          <p:cNvPicPr>
            <a:picLocks noChangeAspect="1" noChangeArrowheads="1"/>
          </p:cNvPicPr>
          <p:nvPr/>
        </p:nvPicPr>
        <p:blipFill>
          <a:blip r:embed="rId3" cstate="print"/>
          <a:srcRect/>
          <a:stretch>
            <a:fillRect/>
          </a:stretch>
        </p:blipFill>
        <p:spPr bwMode="auto">
          <a:xfrm>
            <a:off x="2616673" y="1675408"/>
            <a:ext cx="4190713" cy="515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What is Real-Time?</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Clr>
                <a:srgbClr val="CC9900"/>
              </a:buClr>
              <a:buSzPct val="65000"/>
              <a:buFont typeface="Wingdings" pitchFamily="2" charset="2"/>
              <a:buChar char="n"/>
            </a:pPr>
            <a:r>
              <a:rPr lang="en-US" sz="2600" kern="0" dirty="0" smtClean="0">
                <a:solidFill>
                  <a:srgbClr val="000000"/>
                </a:solidFill>
                <a:latin typeface="Arial"/>
              </a:rPr>
              <a:t>“ Real time in operating systems:</a:t>
            </a:r>
            <a:br>
              <a:rPr lang="en-US" sz="2600" kern="0" dirty="0" smtClean="0">
                <a:solidFill>
                  <a:srgbClr val="000000"/>
                </a:solidFill>
                <a:latin typeface="Arial"/>
              </a:rPr>
            </a:br>
            <a:endParaRPr lang="en-US" sz="2600" kern="0" dirty="0" smtClean="0">
              <a:solidFill>
                <a:srgbClr val="000000"/>
              </a:solidFill>
              <a:latin typeface="Arial"/>
            </a:endParaRPr>
          </a:p>
          <a:p>
            <a:pPr marL="342900" lvl="0" indent="-342900" fontAlgn="base">
              <a:spcBef>
                <a:spcPct val="20000"/>
              </a:spcBef>
              <a:spcAft>
                <a:spcPct val="0"/>
              </a:spcAft>
              <a:buClr>
                <a:srgbClr val="CC9900"/>
              </a:buClr>
              <a:buSzPct val="65000"/>
            </a:pPr>
            <a:r>
              <a:rPr lang="en-US" sz="2600" kern="0" dirty="0" smtClean="0">
                <a:solidFill>
                  <a:srgbClr val="000000"/>
                </a:solidFill>
                <a:latin typeface="Arial"/>
              </a:rPr>
              <a:t>	The ability of the operating system to provide a required level of service in a bounded response time.”</a:t>
            </a:r>
          </a:p>
          <a:p>
            <a:pPr marL="342900" lvl="0" indent="-342900" fontAlgn="base">
              <a:spcBef>
                <a:spcPct val="20000"/>
              </a:spcBef>
              <a:spcAft>
                <a:spcPct val="0"/>
              </a:spcAft>
              <a:buClr>
                <a:srgbClr val="CC9900"/>
              </a:buClr>
              <a:buSzPct val="65000"/>
            </a:pPr>
            <a:r>
              <a:rPr lang="en-US" sz="3000" kern="0" dirty="0" smtClean="0">
                <a:solidFill>
                  <a:srgbClr val="000000"/>
                </a:solidFill>
                <a:latin typeface="Arial"/>
              </a:rPr>
              <a:t>					</a:t>
            </a:r>
            <a:r>
              <a:rPr lang="en-US" sz="2400" kern="0" dirty="0" smtClean="0">
                <a:solidFill>
                  <a:srgbClr val="000000"/>
                </a:solidFill>
                <a:latin typeface="Times New Roman" pitchFamily="18" charset="0"/>
              </a:rPr>
              <a:t>- POSIX Standard 1003.1</a:t>
            </a:r>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Example: Using the Blocked state to create a delay</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GB" sz="2400" dirty="0" smtClean="0"/>
              <a:t>The tasks in the previous examples generate delay using a null loop – polling a counter until it reaches a fixed value</a:t>
            </a:r>
          </a:p>
          <a:p>
            <a:pPr marL="800100" lvl="1" indent="-342900" eaLnBrk="0" fontAlgn="base" hangingPunct="0">
              <a:spcBef>
                <a:spcPct val="20000"/>
              </a:spcBef>
              <a:spcAft>
                <a:spcPct val="0"/>
              </a:spcAft>
              <a:buClr>
                <a:srgbClr val="FF0000"/>
              </a:buClr>
              <a:buFont typeface="Monotype Sorts" pitchFamily="2" charset="2"/>
              <a:buChar char="z"/>
            </a:pPr>
            <a:r>
              <a:rPr lang="en-GB" sz="2000" dirty="0" smtClean="0"/>
              <a:t>Waste processor cycles</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An efficient method is to create a delay with a call to the </a:t>
            </a:r>
            <a:r>
              <a:rPr lang="en-US" sz="2400" b="1" dirty="0" err="1" smtClean="0">
                <a:solidFill>
                  <a:srgbClr val="0070C0"/>
                </a:solidFill>
                <a:latin typeface="Courier New" pitchFamily="49" charset="0"/>
                <a:cs typeface="Courier New" pitchFamily="49" charset="0"/>
              </a:rPr>
              <a:t>vTaskDelay</a:t>
            </a:r>
            <a:r>
              <a:rPr lang="en-US" sz="2400" b="1" dirty="0" smtClean="0">
                <a:solidFill>
                  <a:srgbClr val="0070C0"/>
                </a:solidFill>
                <a:latin typeface="Courier New" pitchFamily="49" charset="0"/>
                <a:cs typeface="Courier New" pitchFamily="49" charset="0"/>
              </a:rPr>
              <a:t>()</a:t>
            </a:r>
            <a:r>
              <a:rPr lang="en-US" sz="2400" dirty="0" smtClean="0"/>
              <a:t> API function</a:t>
            </a:r>
            <a:endParaRPr lang="en-GB" sz="2400" dirty="0" smtClean="0"/>
          </a:p>
          <a:p>
            <a:pPr marL="800100" lvl="1" indent="-342900" eaLnBrk="0" fontAlgn="base" hangingPunct="0">
              <a:spcBef>
                <a:spcPct val="20000"/>
              </a:spcBef>
              <a:spcAft>
                <a:spcPct val="0"/>
              </a:spcAft>
              <a:buClr>
                <a:srgbClr val="FF0000"/>
              </a:buClr>
              <a:buFont typeface="Monotype Sorts" pitchFamily="2" charset="2"/>
              <a:buChar char="z"/>
            </a:pPr>
            <a:r>
              <a:rPr lang="en-US" sz="2000" dirty="0" err="1" smtClean="0">
                <a:latin typeface="Courier New" pitchFamily="49" charset="0"/>
                <a:cs typeface="Courier New" pitchFamily="49" charset="0"/>
              </a:rPr>
              <a:t>vTaskDelay</a:t>
            </a:r>
            <a:r>
              <a:rPr lang="en-US" sz="2000" dirty="0" smtClean="0">
                <a:latin typeface="Courier New" pitchFamily="49" charset="0"/>
                <a:cs typeface="Courier New" pitchFamily="49" charset="0"/>
              </a:rPr>
              <a:t>() </a:t>
            </a:r>
            <a:r>
              <a:rPr lang="en-US" sz="2000" dirty="0" smtClean="0"/>
              <a:t>places the calling task into the Blocked state for a fixed number of tick interrupts</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The task in the Blocked state will not use any processing time at all</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An alternative method is to use the </a:t>
            </a:r>
            <a:r>
              <a:rPr lang="en-US" sz="2400" b="1" dirty="0" err="1" smtClean="0">
                <a:solidFill>
                  <a:srgbClr val="0070C0"/>
                </a:solidFill>
                <a:latin typeface="Courier New" pitchFamily="49" charset="0"/>
                <a:cs typeface="Courier New" pitchFamily="49" charset="0"/>
              </a:rPr>
              <a:t>vTaskDelayUntil</a:t>
            </a:r>
            <a:r>
              <a:rPr lang="en-US" sz="2400" b="1" dirty="0" smtClean="0">
                <a:solidFill>
                  <a:srgbClr val="0070C0"/>
                </a:solidFill>
                <a:latin typeface="Courier New" pitchFamily="49" charset="0"/>
                <a:cs typeface="Courier New" pitchFamily="49" charset="0"/>
              </a:rPr>
              <a:t>()</a:t>
            </a:r>
            <a:r>
              <a:rPr lang="en-US" sz="2400" dirty="0" smtClean="0"/>
              <a:t> API function</a:t>
            </a:r>
            <a:endParaRPr lang="en-GB"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kern="1200" dirty="0" err="1" smtClean="0">
                <a:solidFill>
                  <a:schemeClr val="tx1"/>
                </a:solidFill>
                <a:latin typeface="Courier New" pitchFamily="49" charset="0"/>
                <a:ea typeface="+mn-ea"/>
                <a:cs typeface="Courier New" pitchFamily="49" charset="0"/>
              </a:rPr>
              <a:t>vTaskDelay</a:t>
            </a:r>
            <a:r>
              <a:rPr lang="en-US" sz="3200" b="1" kern="1200" dirty="0" smtClean="0">
                <a:solidFill>
                  <a:schemeClr val="tx1"/>
                </a:solidFill>
                <a:latin typeface="Courier New" pitchFamily="49" charset="0"/>
                <a:ea typeface="+mn-ea"/>
                <a:cs typeface="Courier New" pitchFamily="49" charset="0"/>
              </a:rPr>
              <a:t>()</a:t>
            </a:r>
            <a:r>
              <a:rPr lang="en-US" sz="3200" dirty="0" smtClean="0"/>
              <a:t> Prototype</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pPr>
            <a:r>
              <a:rPr lang="en-US" sz="2400" b="1" dirty="0" smtClean="0">
                <a:solidFill>
                  <a:srgbClr val="0070C0"/>
                </a:solidFill>
                <a:latin typeface="Courier New" pitchFamily="49" charset="0"/>
                <a:cs typeface="Courier New" pitchFamily="49" charset="0"/>
              </a:rPr>
              <a:t>void </a:t>
            </a:r>
            <a:r>
              <a:rPr lang="en-US" sz="2400" b="1" dirty="0" err="1" smtClean="0">
                <a:solidFill>
                  <a:srgbClr val="0070C0"/>
                </a:solidFill>
                <a:latin typeface="Courier New" pitchFamily="49" charset="0"/>
                <a:cs typeface="Courier New" pitchFamily="49" charset="0"/>
              </a:rPr>
              <a:t>vTaskDelay</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portTickType</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xTicksToDelay</a:t>
            </a:r>
            <a:r>
              <a:rPr lang="en-US" sz="2400" b="1" dirty="0" smtClean="0">
                <a:solidFill>
                  <a:srgbClr val="0070C0"/>
                </a:solidFill>
                <a:latin typeface="Courier New" pitchFamily="49" charset="0"/>
                <a:cs typeface="Courier New" pitchFamily="49" charset="0"/>
              </a:rPr>
              <a:t> );</a:t>
            </a:r>
            <a:r>
              <a:rPr lang="en-US" sz="2800" dirty="0" smtClean="0">
                <a:solidFill>
                  <a:srgbClr val="0070C0"/>
                </a:solidFill>
              </a:rPr>
              <a:t> </a:t>
            </a:r>
            <a:endParaRPr lang="en-GB" sz="2400" dirty="0" smtClean="0">
              <a:solidFill>
                <a:srgbClr val="0070C0"/>
              </a:solidFill>
            </a:endParaRPr>
          </a:p>
          <a:p>
            <a:pPr lvl="0">
              <a:buFont typeface="Wingdings" pitchFamily="2" charset="2"/>
              <a:buChar char="v"/>
            </a:pPr>
            <a:endParaRPr lang="en-US" sz="2000" dirty="0" smtClean="0">
              <a:solidFill>
                <a:srgbClr val="000000"/>
              </a:solidFill>
              <a:latin typeface="Courier New"/>
            </a:endParaRPr>
          </a:p>
          <a:p>
            <a:pPr lvl="0">
              <a:buFont typeface="Wingdings" pitchFamily="2" charset="2"/>
              <a:buChar char="v"/>
            </a:pPr>
            <a:r>
              <a:rPr lang="en-US" sz="2000" dirty="0" err="1" smtClean="0">
                <a:latin typeface="Courier New" pitchFamily="49" charset="0"/>
                <a:cs typeface="Courier New" pitchFamily="49" charset="0"/>
              </a:rPr>
              <a:t>xTicksToDelay</a:t>
            </a:r>
            <a:endParaRPr lang="en-US" sz="2000" dirty="0" smtClean="0">
              <a:solidFill>
                <a:srgbClr val="000000"/>
              </a:solidFill>
              <a:latin typeface="Courier New"/>
            </a:endParaRPr>
          </a:p>
          <a:p>
            <a:pPr lvl="0"/>
            <a:r>
              <a:rPr lang="en-US" sz="2000" dirty="0" smtClean="0">
                <a:solidFill>
                  <a:srgbClr val="000000"/>
                </a:solidFill>
                <a:latin typeface="Courier New"/>
              </a:rPr>
              <a:t>	</a:t>
            </a:r>
            <a:r>
              <a:rPr lang="en-US" sz="2000" dirty="0" smtClean="0">
                <a:solidFill>
                  <a:srgbClr val="000000"/>
                </a:solidFill>
              </a:rPr>
              <a:t>is </a:t>
            </a:r>
            <a:r>
              <a:rPr lang="en-US" sz="2000" dirty="0" smtClean="0"/>
              <a:t>the number of tick interrupts that the calling task should remain 	in the Blocked state before being transitioned back into the Ready 	state.</a:t>
            </a:r>
          </a:p>
          <a:p>
            <a:pPr lvl="0"/>
            <a:endParaRPr lang="en-US" sz="2000" dirty="0" smtClean="0">
              <a:solidFill>
                <a:srgbClr val="000000"/>
              </a:solidFill>
            </a:endParaRPr>
          </a:p>
          <a:p>
            <a:pPr lvl="0"/>
            <a:r>
              <a:rPr lang="en-US" sz="2000" dirty="0" smtClean="0">
                <a:solidFill>
                  <a:srgbClr val="000000"/>
                </a:solidFill>
              </a:rPr>
              <a:t>	</a:t>
            </a:r>
            <a:r>
              <a:rPr lang="en-US" sz="2000" dirty="0" smtClean="0"/>
              <a:t>The constant </a:t>
            </a:r>
            <a:r>
              <a:rPr lang="en-US" sz="2000" b="1" dirty="0" err="1" smtClean="0"/>
              <a:t>portTICK_RATE_MS</a:t>
            </a:r>
            <a:r>
              <a:rPr lang="en-US" sz="2000" dirty="0" smtClean="0"/>
              <a:t> stores the time in milliseconds 	of a tick, which can be used to convert milliseconds into ticks.</a:t>
            </a: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Improved Printing Application Example Using </a:t>
            </a:r>
            <a:r>
              <a:rPr lang="en-US" sz="3200" b="1" kern="1200" dirty="0" err="1" smtClean="0">
                <a:solidFill>
                  <a:schemeClr val="tx1"/>
                </a:solidFill>
                <a:latin typeface="Courier New" pitchFamily="49" charset="0"/>
                <a:cs typeface="Courier New" pitchFamily="49" charset="0"/>
              </a:rPr>
              <a:t>vTaskDelay</a:t>
            </a:r>
            <a:r>
              <a:rPr lang="en-US" sz="3200" b="1" kern="1200" dirty="0" smtClean="0">
                <a:solidFill>
                  <a:schemeClr val="tx1"/>
                </a:solidFill>
                <a:latin typeface="Courier New" pitchFamily="49" charset="0"/>
                <a:cs typeface="Courier New" pitchFamily="49" charset="0"/>
              </a:rPr>
              <a:t>()</a:t>
            </a:r>
            <a:r>
              <a:rPr lang="en-US" sz="3200" dirty="0" smtClean="0"/>
              <a:t> </a:t>
            </a:r>
            <a:endParaRPr lang="en-GB" sz="3200" dirty="0"/>
          </a:p>
        </p:txBody>
      </p:sp>
      <p:pic>
        <p:nvPicPr>
          <p:cNvPr id="5122" name="Picture 2"/>
          <p:cNvPicPr>
            <a:picLocks noChangeAspect="1" noChangeArrowheads="1"/>
          </p:cNvPicPr>
          <p:nvPr/>
        </p:nvPicPr>
        <p:blipFill>
          <a:blip r:embed="rId3" cstate="print"/>
          <a:srcRect/>
          <a:stretch>
            <a:fillRect/>
          </a:stretch>
        </p:blipFill>
        <p:spPr bwMode="auto">
          <a:xfrm>
            <a:off x="144016" y="1768624"/>
            <a:ext cx="8892480" cy="4809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Execution Sequence When Using </a:t>
            </a:r>
            <a:r>
              <a:rPr lang="en-US" sz="3200" b="1" kern="1200" dirty="0" err="1" smtClean="0">
                <a:solidFill>
                  <a:schemeClr val="tx1"/>
                </a:solidFill>
                <a:latin typeface="Courier New" pitchFamily="49" charset="0"/>
                <a:cs typeface="Courier New" pitchFamily="49" charset="0"/>
              </a:rPr>
              <a:t>vTaskDelay</a:t>
            </a:r>
            <a:r>
              <a:rPr lang="en-US" sz="3200" b="1" kern="1200" dirty="0" smtClean="0">
                <a:solidFill>
                  <a:schemeClr val="tx1"/>
                </a:solidFill>
                <a:latin typeface="Courier New" pitchFamily="49" charset="0"/>
                <a:cs typeface="Courier New" pitchFamily="49" charset="0"/>
              </a:rPr>
              <a:t>()</a:t>
            </a:r>
            <a:r>
              <a:rPr lang="en-US" sz="3200" dirty="0" smtClean="0"/>
              <a:t> </a:t>
            </a:r>
            <a:endParaRPr lang="en-GB" sz="3200" dirty="0"/>
          </a:p>
        </p:txBody>
      </p:sp>
      <p:pic>
        <p:nvPicPr>
          <p:cNvPr id="6146" name="Picture 2"/>
          <p:cNvPicPr>
            <a:picLocks noChangeAspect="1" noChangeArrowheads="1"/>
          </p:cNvPicPr>
          <p:nvPr/>
        </p:nvPicPr>
        <p:blipFill>
          <a:blip r:embed="rId3" cstate="print"/>
          <a:srcRect/>
          <a:stretch>
            <a:fillRect/>
          </a:stretch>
        </p:blipFill>
        <p:spPr bwMode="auto">
          <a:xfrm>
            <a:off x="1259632" y="1700808"/>
            <a:ext cx="6322604" cy="4074030"/>
          </a:xfrm>
          <a:prstGeom prst="rect">
            <a:avLst/>
          </a:prstGeom>
          <a:noFill/>
          <a:ln w="9525">
            <a:noFill/>
            <a:miter lim="800000"/>
            <a:headEnd/>
            <a:tailEnd/>
          </a:ln>
        </p:spPr>
      </p:pic>
      <p:sp>
        <p:nvSpPr>
          <p:cNvPr id="5" name="矩形 4"/>
          <p:cNvSpPr/>
          <p:nvPr/>
        </p:nvSpPr>
        <p:spPr>
          <a:xfrm>
            <a:off x="323528" y="5877272"/>
            <a:ext cx="8640960" cy="646331"/>
          </a:xfrm>
          <a:prstGeom prst="rect">
            <a:avLst/>
          </a:prstGeom>
        </p:spPr>
        <p:txBody>
          <a:bodyPr wrap="square">
            <a:spAutoFit/>
          </a:bodyPr>
          <a:lstStyle/>
          <a:p>
            <a:r>
              <a:rPr lang="en-US" dirty="0" smtClean="0"/>
              <a:t>The idle task is created automatically when the scheduler is started to ensure there is always at least one task that is able to run (at least one task in the Ready state)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kern="1200" dirty="0" err="1" smtClean="0">
                <a:solidFill>
                  <a:schemeClr val="tx1"/>
                </a:solidFill>
                <a:latin typeface="Courier New" pitchFamily="49" charset="0"/>
                <a:ea typeface="+mn-ea"/>
                <a:cs typeface="Courier New" pitchFamily="49" charset="0"/>
              </a:rPr>
              <a:t>vTaskDelayUntil</a:t>
            </a:r>
            <a:r>
              <a:rPr lang="en-US" sz="3200" b="1" kern="1200" dirty="0" smtClean="0">
                <a:solidFill>
                  <a:schemeClr val="tx1"/>
                </a:solidFill>
                <a:latin typeface="Courier New" pitchFamily="49" charset="0"/>
                <a:ea typeface="+mn-ea"/>
                <a:cs typeface="Courier New" pitchFamily="49" charset="0"/>
              </a:rPr>
              <a:t>()</a:t>
            </a:r>
            <a:r>
              <a:rPr lang="en-US" sz="3200" dirty="0" smtClean="0"/>
              <a:t> Prototype</a:t>
            </a:r>
            <a:endParaRPr lang="en-GB" sz="3200" dirty="0"/>
          </a:p>
        </p:txBody>
      </p:sp>
      <p:sp>
        <p:nvSpPr>
          <p:cNvPr id="10" name="Rectangle 3"/>
          <p:cNvSpPr txBox="1">
            <a:spLocks noChangeArrowheads="1"/>
          </p:cNvSpPr>
          <p:nvPr/>
        </p:nvSpPr>
        <p:spPr bwMode="auto">
          <a:xfrm>
            <a:off x="277688" y="1628800"/>
            <a:ext cx="8686800" cy="5157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void </a:t>
            </a:r>
            <a:r>
              <a:rPr lang="en-US" b="1" dirty="0" err="1" smtClean="0">
                <a:solidFill>
                  <a:srgbClr val="0070C0"/>
                </a:solidFill>
                <a:latin typeface="Courier New" pitchFamily="49" charset="0"/>
                <a:cs typeface="Courier New" pitchFamily="49" charset="0"/>
              </a:rPr>
              <a:t>vTaskDelayUntil</a:t>
            </a:r>
            <a:r>
              <a:rPr lang="en-US" b="1" dirty="0" smtClean="0">
                <a:solidFill>
                  <a:srgbClr val="0070C0"/>
                </a:solidFill>
                <a:latin typeface="Courier New" pitchFamily="49" charset="0"/>
                <a:cs typeface="Courier New" pitchFamily="49" charset="0"/>
              </a:rPr>
              <a:t> ( </a:t>
            </a:r>
            <a:r>
              <a:rPr lang="en-US" b="1" dirty="0" err="1" smtClean="0">
                <a:solidFill>
                  <a:srgbClr val="0070C0"/>
                </a:solidFill>
                <a:latin typeface="Courier New" pitchFamily="49" charset="0"/>
                <a:cs typeface="Courier New" pitchFamily="49" charset="0"/>
              </a:rPr>
              <a:t>portTickType</a:t>
            </a:r>
            <a:r>
              <a:rPr lang="en-US" b="1" dirty="0" smtClean="0">
                <a:solidFill>
                  <a:srgbClr val="0070C0"/>
                </a:solidFill>
                <a:latin typeface="Courier New" pitchFamily="49" charset="0"/>
                <a:cs typeface="Courier New" pitchFamily="49" charset="0"/>
              </a:rPr>
              <a:t> * </a:t>
            </a:r>
            <a:r>
              <a:rPr lang="en-US" b="1" dirty="0" err="1" smtClean="0">
                <a:solidFill>
                  <a:srgbClr val="0070C0"/>
                </a:solidFill>
                <a:latin typeface="Courier New" pitchFamily="49" charset="0"/>
                <a:cs typeface="Courier New" pitchFamily="49" charset="0"/>
              </a:rPr>
              <a:t>pxPreviousWakeTime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portTickType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xTicksToDelay</a:t>
            </a:r>
            <a:r>
              <a:rPr lang="en-US" b="1" dirty="0" smtClean="0">
                <a:solidFill>
                  <a:srgbClr val="0070C0"/>
                </a:solidFill>
                <a:latin typeface="Courier New" pitchFamily="49" charset="0"/>
                <a:cs typeface="Courier New" pitchFamily="49" charset="0"/>
              </a:rPr>
              <a:t> );</a:t>
            </a:r>
            <a:r>
              <a:rPr lang="en-US" dirty="0" smtClean="0">
                <a:solidFill>
                  <a:srgbClr val="0070C0"/>
                </a:solidFill>
              </a:rPr>
              <a:t> </a:t>
            </a:r>
            <a:endParaRPr lang="en-GB" dirty="0" smtClean="0">
              <a:solidFill>
                <a:srgbClr val="0070C0"/>
              </a:solidFill>
            </a:endParaRPr>
          </a:p>
          <a:p>
            <a:pPr lvl="0">
              <a:buFont typeface="Wingdings" pitchFamily="2" charset="2"/>
              <a:buChar char="v"/>
            </a:pPr>
            <a:endParaRPr lang="en-US" sz="2000" dirty="0" smtClean="0">
              <a:solidFill>
                <a:srgbClr val="000000"/>
              </a:solidFill>
              <a:latin typeface="Courier New"/>
            </a:endParaRPr>
          </a:p>
          <a:p>
            <a:pPr lvl="0">
              <a:buFont typeface="Wingdings" pitchFamily="2" charset="2"/>
              <a:buChar char="v"/>
            </a:pPr>
            <a:r>
              <a:rPr lang="en-US" sz="2000" dirty="0" err="1" smtClean="0">
                <a:latin typeface="Courier New" pitchFamily="49" charset="0"/>
                <a:cs typeface="Courier New" pitchFamily="49" charset="0"/>
              </a:rPr>
              <a:t>pxPreviousWakeTime</a:t>
            </a:r>
            <a:endParaRPr lang="en-US" sz="2000" dirty="0" smtClean="0">
              <a:solidFill>
                <a:srgbClr val="000000"/>
              </a:solidFill>
              <a:latin typeface="Courier New"/>
            </a:endParaRPr>
          </a:p>
          <a:p>
            <a:pPr lvl="0"/>
            <a:r>
              <a:rPr lang="en-US" sz="2000" dirty="0" smtClean="0">
                <a:solidFill>
                  <a:srgbClr val="000000"/>
                </a:solidFill>
                <a:latin typeface="Courier New"/>
              </a:rPr>
              <a:t>	</a:t>
            </a:r>
            <a:r>
              <a:rPr lang="en-US" sz="2000" dirty="0" smtClean="0"/>
              <a:t> holds the time at which the task last left the Blocked state (was 	‘woken’ up). This time is used as a reference point to calculate the 	time at which the task should next leave the Blocked state. </a:t>
            </a:r>
          </a:p>
          <a:p>
            <a:pPr lvl="0"/>
            <a:endParaRPr lang="en-US" sz="2000" dirty="0" smtClean="0">
              <a:solidFill>
                <a:srgbClr val="000000"/>
              </a:solidFill>
            </a:endParaRPr>
          </a:p>
          <a:p>
            <a:pPr lvl="0"/>
            <a:r>
              <a:rPr lang="en-US" sz="2000" dirty="0" smtClean="0">
                <a:solidFill>
                  <a:srgbClr val="000000"/>
                </a:solidFill>
              </a:rPr>
              <a:t>	</a:t>
            </a:r>
            <a:r>
              <a:rPr lang="en-US" sz="2000" dirty="0" smtClean="0"/>
              <a:t> The variable pointed to by </a:t>
            </a:r>
            <a:r>
              <a:rPr lang="en-US" sz="2000" dirty="0" err="1" smtClean="0">
                <a:latin typeface="Courier New" pitchFamily="49" charset="0"/>
                <a:cs typeface="Courier New" pitchFamily="49" charset="0"/>
              </a:rPr>
              <a:t>pxPreviousWakeTime</a:t>
            </a:r>
            <a:r>
              <a:rPr lang="en-US" sz="2000" dirty="0" smtClean="0"/>
              <a:t> is updated 	automatically within the </a:t>
            </a:r>
            <a:r>
              <a:rPr lang="en-US" sz="2000" dirty="0" err="1" smtClean="0">
                <a:latin typeface="Courier New" pitchFamily="49" charset="0"/>
                <a:cs typeface="Courier New" pitchFamily="49" charset="0"/>
              </a:rPr>
              <a:t>vTaskDelayUntil</a:t>
            </a:r>
            <a:r>
              <a:rPr lang="en-US" sz="2000" dirty="0" smtClean="0">
                <a:latin typeface="Courier New" pitchFamily="49" charset="0"/>
                <a:cs typeface="Courier New" pitchFamily="49" charset="0"/>
              </a:rPr>
              <a:t>()</a:t>
            </a:r>
            <a:r>
              <a:rPr lang="en-US" sz="2000" dirty="0" smtClean="0"/>
              <a:t> function and 	should be initialized by the application code first.</a:t>
            </a:r>
          </a:p>
          <a:p>
            <a:pPr lvl="0"/>
            <a:endParaRPr lang="en-US" sz="2000" dirty="0" smtClean="0"/>
          </a:p>
          <a:p>
            <a:pPr lvl="0">
              <a:buFont typeface="Wingdings" pitchFamily="2" charset="2"/>
              <a:buChar char="v"/>
            </a:pPr>
            <a:r>
              <a:rPr lang="en-US" sz="2000" dirty="0" err="1" smtClean="0">
                <a:latin typeface="Courier New" pitchFamily="49" charset="0"/>
                <a:cs typeface="Courier New" pitchFamily="49" charset="0"/>
              </a:rPr>
              <a:t>xTicksToDelay</a:t>
            </a:r>
            <a:endParaRPr lang="en-US" sz="2000" dirty="0" smtClean="0">
              <a:solidFill>
                <a:srgbClr val="000000"/>
              </a:solidFill>
              <a:latin typeface="Courier New"/>
            </a:endParaRPr>
          </a:p>
          <a:p>
            <a:pPr lvl="0"/>
            <a:r>
              <a:rPr lang="en-US" sz="2000" dirty="0" smtClean="0">
                <a:solidFill>
                  <a:srgbClr val="000000"/>
                </a:solidFill>
                <a:latin typeface="Courier New"/>
              </a:rPr>
              <a:t>	</a:t>
            </a:r>
            <a:r>
              <a:rPr lang="en-US" sz="2000" dirty="0" smtClean="0"/>
              <a:t> </a:t>
            </a:r>
            <a:r>
              <a:rPr lang="en-US" sz="2000" dirty="0" err="1" smtClean="0">
                <a:latin typeface="Courier New" pitchFamily="49" charset="0"/>
                <a:cs typeface="Courier New" pitchFamily="49" charset="0"/>
              </a:rPr>
              <a:t>vTaskDelayUntil</a:t>
            </a:r>
            <a:r>
              <a:rPr lang="en-US" sz="2000" dirty="0" smtClean="0">
                <a:latin typeface="Courier New" pitchFamily="49" charset="0"/>
                <a:cs typeface="Courier New" pitchFamily="49" charset="0"/>
              </a:rPr>
              <a:t>()</a:t>
            </a:r>
            <a:r>
              <a:rPr lang="en-US" sz="2000" dirty="0" smtClean="0"/>
              <a:t>is normally being used to implement a task 	that executes periodically; the frequency being set by this value 	which is specified in ‘ticks’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Improved Printing Application Example Using </a:t>
            </a:r>
            <a:r>
              <a:rPr lang="en-US" sz="3200" b="1" kern="1200" dirty="0" err="1" smtClean="0">
                <a:solidFill>
                  <a:schemeClr val="tx1"/>
                </a:solidFill>
                <a:latin typeface="Courier New" pitchFamily="49" charset="0"/>
                <a:cs typeface="Courier New" pitchFamily="49" charset="0"/>
              </a:rPr>
              <a:t>vTaskDelayUntil</a:t>
            </a:r>
            <a:r>
              <a:rPr lang="en-US" sz="3200" b="1" kern="1200" dirty="0" smtClean="0">
                <a:solidFill>
                  <a:schemeClr val="tx1"/>
                </a:solidFill>
                <a:latin typeface="Courier New" pitchFamily="49" charset="0"/>
                <a:cs typeface="Courier New" pitchFamily="49" charset="0"/>
              </a:rPr>
              <a:t>()</a:t>
            </a:r>
            <a:r>
              <a:rPr lang="en-US" sz="3200" dirty="0" smtClean="0"/>
              <a:t> </a:t>
            </a:r>
            <a:endParaRPr lang="en-GB" sz="3200" dirty="0"/>
          </a:p>
        </p:txBody>
      </p:sp>
      <p:pic>
        <p:nvPicPr>
          <p:cNvPr id="2" name="Picture 2"/>
          <p:cNvPicPr>
            <a:picLocks noChangeAspect="1" noChangeArrowheads="1"/>
          </p:cNvPicPr>
          <p:nvPr/>
        </p:nvPicPr>
        <p:blipFill>
          <a:blip r:embed="rId3" cstate="print"/>
          <a:srcRect/>
          <a:stretch>
            <a:fillRect/>
          </a:stretch>
        </p:blipFill>
        <p:spPr bwMode="auto">
          <a:xfrm>
            <a:off x="792088" y="1700808"/>
            <a:ext cx="7452320" cy="5106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1.6 Task Priority</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GB" sz="2800" dirty="0" smtClean="0"/>
              <a:t>Higher priorities task run before lower priority task</a:t>
            </a:r>
          </a:p>
          <a:p>
            <a:pPr marL="342900" indent="-342900" eaLnBrk="0" fontAlgn="base" hangingPunct="0">
              <a:spcBef>
                <a:spcPct val="20000"/>
              </a:spcBef>
              <a:spcAft>
                <a:spcPct val="0"/>
              </a:spcAft>
              <a:buClr>
                <a:srgbClr val="FF0000"/>
              </a:buClr>
              <a:buFont typeface="Monotype Sorts" pitchFamily="2" charset="2"/>
              <a:buChar char="z"/>
            </a:pPr>
            <a:r>
              <a:rPr lang="en-GB" sz="2800" dirty="0" smtClean="0"/>
              <a:t>Tasks with the same priority share CPU time (in time slices)</a:t>
            </a:r>
          </a:p>
          <a:p>
            <a:pPr marL="342900" indent="-342900" eaLnBrk="0" fontAlgn="base" hangingPunct="0">
              <a:spcBef>
                <a:spcPct val="20000"/>
              </a:spcBef>
              <a:spcAft>
                <a:spcPct val="0"/>
              </a:spcAft>
              <a:buClr>
                <a:srgbClr val="FF0000"/>
              </a:buClr>
              <a:buFont typeface="Monotype Sorts" pitchFamily="2" charset="2"/>
              <a:buChar char="z"/>
            </a:pPr>
            <a:r>
              <a:rPr lang="en-GB" sz="2800" dirty="0" smtClean="0"/>
              <a:t>The scheduler runs itself at the end of each time slice to select the next task to run</a:t>
            </a:r>
          </a:p>
          <a:p>
            <a:pPr marL="342900" indent="-342900" eaLnBrk="0" fontAlgn="base" hangingPunct="0">
              <a:spcBef>
                <a:spcPct val="20000"/>
              </a:spcBef>
              <a:spcAft>
                <a:spcPct val="0"/>
              </a:spcAft>
              <a:buClr>
                <a:srgbClr val="FF0000"/>
              </a:buClr>
              <a:buFont typeface="Monotype Sorts" pitchFamily="2" charset="2"/>
              <a:buChar char="z"/>
            </a:pPr>
            <a:r>
              <a:rPr lang="en-GB" sz="2800" dirty="0" smtClean="0"/>
              <a:t>The length of the time slice is set by the </a:t>
            </a:r>
            <a:r>
              <a:rPr lang="en-GB" sz="2800" dirty="0" err="1" smtClean="0"/>
              <a:t>SysTick</a:t>
            </a:r>
            <a:r>
              <a:rPr lang="en-GB" sz="2800" dirty="0" smtClean="0"/>
              <a:t> interrupt frequency</a:t>
            </a:r>
          </a:p>
          <a:p>
            <a:pPr marL="800100" lvl="1" indent="-342900" eaLnBrk="0" fontAlgn="base" hangingPunct="0">
              <a:spcBef>
                <a:spcPct val="20000"/>
              </a:spcBef>
              <a:spcAft>
                <a:spcPct val="0"/>
              </a:spcAft>
              <a:buClr>
                <a:srgbClr val="FF0000"/>
              </a:buClr>
              <a:buFont typeface="Wingdings" pitchFamily="2" charset="2"/>
              <a:buChar char="Ø"/>
            </a:pPr>
            <a:r>
              <a:rPr lang="en-GB" sz="2400" dirty="0" smtClean="0"/>
              <a:t>by configuring the </a:t>
            </a:r>
            <a:r>
              <a:rPr lang="en-US" sz="2400" b="1" dirty="0" err="1" smtClean="0"/>
              <a:t>configTICK_RATE_HZ</a:t>
            </a:r>
            <a:r>
              <a:rPr lang="en-US" sz="2400" b="1" dirty="0" smtClean="0"/>
              <a:t> </a:t>
            </a:r>
            <a:r>
              <a:rPr lang="en-US" sz="2400" dirty="0" smtClean="0"/>
              <a:t>while setting the compile configuration in </a:t>
            </a:r>
            <a:r>
              <a:rPr lang="en-US" sz="2400" dirty="0" err="1" smtClean="0"/>
              <a:t>FreeRTOSConfig.h</a:t>
            </a:r>
            <a:endParaRPr lang="en-US" sz="2400" dirty="0" smtClean="0"/>
          </a:p>
          <a:p>
            <a:pPr marL="342900" indent="-342900" eaLnBrk="0" fontAlgn="base" hangingPunct="0">
              <a:spcBef>
                <a:spcPct val="20000"/>
              </a:spcBef>
              <a:spcAft>
                <a:spcPct val="0"/>
              </a:spcAft>
              <a:buClr>
                <a:srgbClr val="FF0000"/>
              </a:buClr>
            </a:pPr>
            <a:r>
              <a:rPr lang="en-US" i="1"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6400" y="228600"/>
            <a:ext cx="8558088" cy="1143000"/>
          </a:xfrm>
        </p:spPr>
        <p:txBody>
          <a:bodyPr/>
          <a:lstStyle/>
          <a:p>
            <a:r>
              <a:rPr lang="en-US" sz="3200" b="1" dirty="0" smtClean="0"/>
              <a:t>Execution Sequence of the Example</a:t>
            </a:r>
            <a:endParaRPr lang="en-GB" sz="3200" dirty="0"/>
          </a:p>
        </p:txBody>
      </p:sp>
      <p:pic>
        <p:nvPicPr>
          <p:cNvPr id="1026" name="Picture 2"/>
          <p:cNvPicPr>
            <a:picLocks noChangeAspect="1" noChangeArrowheads="1"/>
          </p:cNvPicPr>
          <p:nvPr/>
        </p:nvPicPr>
        <p:blipFill>
          <a:blip r:embed="rId3" cstate="print"/>
          <a:srcRect/>
          <a:stretch>
            <a:fillRect/>
          </a:stretch>
        </p:blipFill>
        <p:spPr bwMode="auto">
          <a:xfrm>
            <a:off x="1691680" y="2132856"/>
            <a:ext cx="6323806" cy="4272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Change Task Priority</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initial priority of a task is assigned when created by using </a:t>
            </a:r>
            <a:r>
              <a:rPr lang="en-US" sz="2400" b="1" dirty="0" err="1" smtClean="0">
                <a:solidFill>
                  <a:srgbClr val="0070C0"/>
                </a:solidFill>
                <a:latin typeface="Courier New"/>
              </a:rPr>
              <a:t>xTaskCreate</a:t>
            </a:r>
            <a:r>
              <a:rPr lang="en-US" sz="2400" b="1" dirty="0" smtClean="0">
                <a:solidFill>
                  <a:srgbClr val="0070C0"/>
                </a:solidFill>
                <a:latin typeface="Courier New"/>
              </a:rPr>
              <a:t>()</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task priority can be queried by using the </a:t>
            </a:r>
            <a:r>
              <a:rPr lang="en-US" sz="2400" b="1" dirty="0" err="1" smtClean="0">
                <a:solidFill>
                  <a:srgbClr val="0070C0"/>
                </a:solidFill>
                <a:latin typeface="Courier New"/>
              </a:rPr>
              <a:t>xTaskPriorityGet</a:t>
            </a:r>
            <a:r>
              <a:rPr lang="en-US" sz="2400" b="1" dirty="0" smtClean="0">
                <a:solidFill>
                  <a:srgbClr val="0070C0"/>
                </a:solidFill>
                <a:latin typeface="Courier New"/>
              </a:rPr>
              <a:t>()</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task priority can be changed by using </a:t>
            </a:r>
            <a:r>
              <a:rPr lang="en-US" sz="2400" b="1" dirty="0" err="1" smtClean="0">
                <a:solidFill>
                  <a:srgbClr val="0070C0"/>
                </a:solidFill>
                <a:latin typeface="Courier New"/>
              </a:rPr>
              <a:t>vTaskPrioritySet</a:t>
            </a:r>
            <a:r>
              <a:rPr lang="en-US" sz="2400" b="1" dirty="0" smtClean="0">
                <a:solidFill>
                  <a:srgbClr val="0070C0"/>
                </a:solidFill>
                <a:latin typeface="Courier New"/>
              </a:rPr>
              <a:t>()</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The range of priorities is configurable 0 - desired amount (</a:t>
            </a:r>
            <a:r>
              <a:rPr lang="en-GB" sz="2400" b="1" dirty="0" err="1" smtClean="0"/>
              <a:t>configMAX_PRIORITIES</a:t>
            </a:r>
            <a:r>
              <a:rPr lang="en-GB" sz="2400" dirty="0" smtClean="0"/>
              <a:t> in </a:t>
            </a:r>
            <a:r>
              <a:rPr lang="en-GB" sz="2400" dirty="0" err="1" smtClean="0"/>
              <a:t>FreeRTOSConfig.h</a:t>
            </a:r>
            <a:r>
              <a:rPr lang="en-GB" sz="2400" dirty="0" smtClean="0"/>
              <a:t>)</a:t>
            </a: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Low numeric values denote low priority tasks (0 is the lowest priority)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kern="1200" dirty="0" err="1" smtClean="0">
                <a:solidFill>
                  <a:schemeClr val="tx1"/>
                </a:solidFill>
                <a:latin typeface="Courier New" pitchFamily="49" charset="0"/>
                <a:cs typeface="Courier New" pitchFamily="49" charset="0"/>
              </a:rPr>
              <a:t>vTaskPrioritySet</a:t>
            </a:r>
            <a:r>
              <a:rPr lang="en-US" sz="3200" b="1" kern="1200" dirty="0" smtClean="0">
                <a:solidFill>
                  <a:schemeClr val="tx1"/>
                </a:solidFill>
                <a:latin typeface="Courier New" pitchFamily="49" charset="0"/>
                <a:cs typeface="Courier New" pitchFamily="49" charset="0"/>
              </a:rPr>
              <a:t>() </a:t>
            </a:r>
            <a:r>
              <a:rPr lang="en-US" sz="3200" b="1" dirty="0" smtClean="0"/>
              <a:t>&amp; </a:t>
            </a:r>
            <a:r>
              <a:rPr lang="en-US" sz="3200" b="1" kern="1200" dirty="0" err="1" smtClean="0">
                <a:solidFill>
                  <a:schemeClr val="tx1"/>
                </a:solidFill>
                <a:latin typeface="Courier New" pitchFamily="49" charset="0"/>
                <a:cs typeface="Courier New" pitchFamily="49" charset="0"/>
              </a:rPr>
              <a:t>uxTaskPriorityGet</a:t>
            </a:r>
            <a:r>
              <a:rPr lang="en-US" sz="3200" b="1" kern="1200" dirty="0" smtClean="0">
                <a:solidFill>
                  <a:schemeClr val="tx1"/>
                </a:solidFill>
                <a:latin typeface="Courier New" pitchFamily="49" charset="0"/>
                <a:cs typeface="Courier New" pitchFamily="49" charset="0"/>
              </a:rPr>
              <a:t>()</a:t>
            </a:r>
            <a:endParaRPr lang="en-GB" sz="3200" dirty="0"/>
          </a:p>
        </p:txBody>
      </p:sp>
      <p:sp>
        <p:nvSpPr>
          <p:cNvPr id="4" name="Rectangle 3"/>
          <p:cNvSpPr txBox="1">
            <a:spLocks noChangeArrowheads="1"/>
          </p:cNvSpPr>
          <p:nvPr/>
        </p:nvSpPr>
        <p:spPr bwMode="auto">
          <a:xfrm>
            <a:off x="277688" y="1628800"/>
            <a:ext cx="8686800" cy="5157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void </a:t>
            </a:r>
            <a:r>
              <a:rPr lang="en-US" b="1" dirty="0" err="1" smtClean="0">
                <a:solidFill>
                  <a:srgbClr val="0070C0"/>
                </a:solidFill>
                <a:latin typeface="Courier New" pitchFamily="49" charset="0"/>
                <a:cs typeface="Courier New" pitchFamily="49" charset="0"/>
              </a:rPr>
              <a:t>vTaskPrioritySet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xTaskHandle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pxTask</a:t>
            </a:r>
            <a:r>
              <a:rPr lang="en-US" b="1" dirty="0" smtClean="0">
                <a:solidFill>
                  <a:srgbClr val="0070C0"/>
                </a:solidFill>
                <a:latin typeface="Courier New" pitchFamily="49" charset="0"/>
                <a:cs typeface="Courier New" pitchFamily="49" charset="0"/>
              </a:rPr>
              <a:t>, unsigned 					   </a:t>
            </a:r>
            <a:r>
              <a:rPr lang="en-US" b="1" dirty="0" err="1" smtClean="0">
                <a:solidFill>
                  <a:srgbClr val="0070C0"/>
                </a:solidFill>
                <a:latin typeface="Courier New" pitchFamily="49" charset="0"/>
                <a:cs typeface="Courier New" pitchFamily="49" charset="0"/>
              </a:rPr>
              <a:t>portBASE_TYPE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uxNewPriority</a:t>
            </a:r>
            <a:r>
              <a:rPr lang="en-US" b="1" dirty="0" smtClean="0">
                <a:solidFill>
                  <a:srgbClr val="0070C0"/>
                </a:solidFill>
                <a:latin typeface="Courier New" pitchFamily="49" charset="0"/>
                <a:cs typeface="Courier New" pitchFamily="49" charset="0"/>
              </a:rPr>
              <a:t> );</a:t>
            </a:r>
            <a:endParaRPr lang="en-US" dirty="0" smtClean="0">
              <a:solidFill>
                <a:srgbClr val="0070C0"/>
              </a:solidFill>
              <a:latin typeface="Courier New"/>
            </a:endParaRPr>
          </a:p>
          <a:p>
            <a:pPr lvl="0">
              <a:buFont typeface="Wingdings" pitchFamily="2" charset="2"/>
              <a:buChar char="v"/>
            </a:pPr>
            <a:r>
              <a:rPr lang="en-US" dirty="0" err="1" smtClean="0">
                <a:latin typeface="Courier New" pitchFamily="49" charset="0"/>
                <a:cs typeface="Courier New" pitchFamily="49" charset="0"/>
              </a:rPr>
              <a:t>pxTask</a:t>
            </a:r>
            <a:endParaRPr lang="en-US" dirty="0" smtClean="0">
              <a:solidFill>
                <a:srgbClr val="000000"/>
              </a:solidFill>
              <a:latin typeface="Courier New"/>
            </a:endParaRPr>
          </a:p>
          <a:p>
            <a:pPr lvl="0"/>
            <a:r>
              <a:rPr lang="en-US" dirty="0" smtClean="0">
                <a:solidFill>
                  <a:srgbClr val="000000"/>
                </a:solidFill>
                <a:latin typeface="Courier New"/>
              </a:rPr>
              <a:t>	</a:t>
            </a:r>
            <a:r>
              <a:rPr lang="en-US" dirty="0" smtClean="0"/>
              <a:t> The handle of the task whose priority is being modified.</a:t>
            </a:r>
          </a:p>
          <a:p>
            <a:pPr lvl="0"/>
            <a:r>
              <a:rPr lang="en-US" dirty="0" smtClean="0"/>
              <a:t>	 A task can change its own priority by passing NULL in place of a 	 	valid task handle	</a:t>
            </a:r>
          </a:p>
          <a:p>
            <a:pPr lvl="0">
              <a:buFont typeface="Wingdings" pitchFamily="2" charset="2"/>
              <a:buChar char="v"/>
            </a:pPr>
            <a:r>
              <a:rPr lang="en-US" dirty="0" err="1" smtClean="0">
                <a:latin typeface="Courier New" pitchFamily="49" charset="0"/>
                <a:cs typeface="Courier New" pitchFamily="49" charset="0"/>
              </a:rPr>
              <a:t>uxNewPriority</a:t>
            </a:r>
            <a:endParaRPr lang="en-US" dirty="0" smtClean="0">
              <a:solidFill>
                <a:srgbClr val="000000"/>
              </a:solidFill>
              <a:latin typeface="Courier New"/>
            </a:endParaRPr>
          </a:p>
          <a:p>
            <a:pPr lvl="0"/>
            <a:r>
              <a:rPr lang="en-US" dirty="0" smtClean="0">
                <a:solidFill>
                  <a:srgbClr val="000000"/>
                </a:solidFill>
                <a:latin typeface="Courier New"/>
              </a:rPr>
              <a:t>	</a:t>
            </a:r>
            <a:r>
              <a:rPr lang="en-US" dirty="0" smtClean="0"/>
              <a:t> The priority to which the subject task is to be set</a:t>
            </a:r>
          </a:p>
          <a:p>
            <a:pPr lvl="0"/>
            <a:endParaRPr lang="en-US" dirty="0" smtClean="0"/>
          </a:p>
          <a:p>
            <a:pPr lvl="0"/>
            <a:endParaRPr lang="en-US" dirty="0" smtClean="0"/>
          </a:p>
          <a:p>
            <a:pPr marL="34290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unsigned </a:t>
            </a:r>
            <a:r>
              <a:rPr lang="en-US" b="1" dirty="0" err="1" smtClean="0">
                <a:solidFill>
                  <a:srgbClr val="0070C0"/>
                </a:solidFill>
                <a:latin typeface="Courier New" pitchFamily="49" charset="0"/>
                <a:cs typeface="Courier New" pitchFamily="49" charset="0"/>
              </a:rPr>
              <a:t>portBASE_TYPE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uxTaskPriorityGet</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xTaskHandle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pxTask</a:t>
            </a:r>
            <a:r>
              <a:rPr lang="en-US" b="1" dirty="0" smtClean="0">
                <a:solidFill>
                  <a:srgbClr val="0070C0"/>
                </a:solidFill>
                <a:latin typeface="Courier New" pitchFamily="49" charset="0"/>
                <a:cs typeface="Courier New" pitchFamily="49" charset="0"/>
              </a:rPr>
              <a:t>);</a:t>
            </a:r>
          </a:p>
          <a:p>
            <a:pPr lvl="0">
              <a:buFont typeface="Wingdings" pitchFamily="2" charset="2"/>
              <a:buChar char="v"/>
            </a:pPr>
            <a:r>
              <a:rPr lang="en-US" dirty="0" err="1" smtClean="0">
                <a:latin typeface="Courier New" pitchFamily="49" charset="0"/>
                <a:cs typeface="Courier New" pitchFamily="49" charset="0"/>
              </a:rPr>
              <a:t>pxTask</a:t>
            </a:r>
            <a:endParaRPr lang="en-US" dirty="0" smtClean="0">
              <a:solidFill>
                <a:srgbClr val="000000"/>
              </a:solidFill>
              <a:latin typeface="Courier New"/>
            </a:endParaRPr>
          </a:p>
          <a:p>
            <a:pPr lvl="0"/>
            <a:r>
              <a:rPr lang="en-US" dirty="0" smtClean="0">
                <a:solidFill>
                  <a:srgbClr val="000000"/>
                </a:solidFill>
                <a:latin typeface="Courier New"/>
              </a:rPr>
              <a:t>	</a:t>
            </a:r>
            <a:r>
              <a:rPr lang="en-US" dirty="0" smtClean="0"/>
              <a:t> The handle of the task whose priority is being queried.</a:t>
            </a:r>
          </a:p>
          <a:p>
            <a:pPr lvl="0"/>
            <a:endParaRPr lang="en-US" dirty="0" smtClean="0"/>
          </a:p>
          <a:p>
            <a:pPr lvl="0">
              <a:buFont typeface="Wingdings" pitchFamily="2" charset="2"/>
              <a:buChar char="v"/>
            </a:pPr>
            <a:r>
              <a:rPr lang="en-US" dirty="0" smtClean="0"/>
              <a:t>Returned value</a:t>
            </a:r>
          </a:p>
          <a:p>
            <a:pPr lvl="0"/>
            <a:r>
              <a:rPr lang="en-US" dirty="0" smtClean="0">
                <a:solidFill>
                  <a:srgbClr val="000000"/>
                </a:solidFill>
                <a:latin typeface="Courier New"/>
              </a:rPr>
              <a:t>	</a:t>
            </a:r>
            <a:r>
              <a:rPr lang="en-US" dirty="0" smtClean="0"/>
              <a:t> The priority currently assigned to the task being queried.</a:t>
            </a:r>
          </a:p>
          <a:p>
            <a:pPr lvl="0"/>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solidFill>
                  <a:srgbClr val="0070C0"/>
                </a:solidFill>
              </a:rPr>
              <a:t>Soft</a:t>
            </a:r>
            <a:r>
              <a:rPr lang="en-US" sz="3200" b="1" dirty="0" smtClean="0"/>
              <a:t> Real-Time</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In a soft real-time system, it is considered undesirable, but not catastrophic, if deadlines are occasionally missed.</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Also known as “best effort” systems</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Most modern operating systems can serve as the base for a soft real time systems</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Examples:</a:t>
            </a:r>
            <a:endParaRPr lang="en-US" sz="2400" dirty="0" smtClean="0"/>
          </a:p>
          <a:p>
            <a:pPr marL="742950" lvl="1" indent="-285750" fontAlgn="base">
              <a:lnSpc>
                <a:spcPct val="90000"/>
              </a:lnSpc>
              <a:spcBef>
                <a:spcPct val="20000"/>
              </a:spcBef>
              <a:spcAft>
                <a:spcPct val="0"/>
              </a:spcAft>
              <a:buClr>
                <a:srgbClr val="FF0000"/>
              </a:buClr>
              <a:buFont typeface="Monotype Sorts" pitchFamily="2" charset="2"/>
              <a:buChar char="y"/>
            </a:pPr>
            <a:r>
              <a:rPr kumimoji="1" lang="en-GB" altLang="zh-TW" sz="2200" dirty="0" smtClean="0">
                <a:ea typeface="新細明體" pitchFamily="18" charset="-120"/>
              </a:rPr>
              <a:t>Multimedia transmission and reception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GB" altLang="zh-TW" sz="2200" dirty="0" smtClean="0">
                <a:ea typeface="新細明體" pitchFamily="18" charset="-120"/>
              </a:rPr>
              <a:t>Networking, telecom (cellular) networks</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GB" altLang="zh-TW" sz="2200" dirty="0" smtClean="0">
                <a:ea typeface="新細明體" pitchFamily="18" charset="-120"/>
              </a:rPr>
              <a:t>Web sites and services</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GB" altLang="zh-TW" sz="2200" dirty="0" smtClean="0">
                <a:ea typeface="新細明體" pitchFamily="18" charset="-120"/>
              </a:rPr>
              <a:t> Computer games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Experiment with Priorities</a:t>
            </a:r>
            <a:endParaRPr lang="en-GB" sz="3200" dirty="0"/>
          </a:p>
        </p:txBody>
      </p:sp>
      <p:pic>
        <p:nvPicPr>
          <p:cNvPr id="3074" name="Picture 2"/>
          <p:cNvPicPr>
            <a:picLocks noChangeAspect="1" noChangeArrowheads="1"/>
          </p:cNvPicPr>
          <p:nvPr/>
        </p:nvPicPr>
        <p:blipFill>
          <a:blip r:embed="rId3" cstate="print"/>
          <a:srcRect/>
          <a:stretch>
            <a:fillRect/>
          </a:stretch>
        </p:blipFill>
        <p:spPr bwMode="auto">
          <a:xfrm>
            <a:off x="154112" y="1884537"/>
            <a:ext cx="8892480" cy="43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The Output Produced</a:t>
            </a:r>
            <a:endParaRPr lang="en-GB" sz="3200" dirty="0"/>
          </a:p>
        </p:txBody>
      </p:sp>
      <p:pic>
        <p:nvPicPr>
          <p:cNvPr id="4099" name="Picture 3"/>
          <p:cNvPicPr>
            <a:picLocks noChangeAspect="1" noChangeArrowheads="1"/>
          </p:cNvPicPr>
          <p:nvPr/>
        </p:nvPicPr>
        <p:blipFill>
          <a:blip r:embed="rId3" cstate="print"/>
          <a:srcRect/>
          <a:stretch>
            <a:fillRect/>
          </a:stretch>
        </p:blipFill>
        <p:spPr bwMode="auto">
          <a:xfrm>
            <a:off x="251520" y="1988840"/>
            <a:ext cx="8593220"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1.7 Idle Task and Idle Task Hook Functions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idle task is executed when no application tasks are in Running and Ready state</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idle task is automatically created by the scheduler when </a:t>
            </a:r>
            <a:r>
              <a:rPr lang="en-US" sz="2400" b="1" dirty="0" err="1" smtClean="0">
                <a:solidFill>
                  <a:srgbClr val="0070C0"/>
                </a:solidFill>
                <a:latin typeface="Courier New" pitchFamily="49" charset="0"/>
                <a:cs typeface="Courier New" pitchFamily="49" charset="0"/>
              </a:rPr>
              <a:t>vTaskStartScheduler</a:t>
            </a:r>
            <a:r>
              <a:rPr lang="en-US" sz="2400" b="1" dirty="0" smtClean="0">
                <a:solidFill>
                  <a:srgbClr val="0070C0"/>
                </a:solidFill>
                <a:latin typeface="Courier New" pitchFamily="49" charset="0"/>
                <a:cs typeface="Courier New" pitchFamily="49" charset="0"/>
              </a:rPr>
              <a:t>()</a:t>
            </a:r>
            <a:r>
              <a:rPr lang="en-US" sz="2400" dirty="0" smtClean="0"/>
              <a:t>is called </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idle task has the lowest possible priority (priority 0) to ensure it never prevents a higher priority application task</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Application specific functionality can be directly added into the idle task via an idle hook (or call-back) function</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An idle hook function is automatically called per iteration of the idle task loop</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Can be utilized to execute low priority, background or continuous processing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1.9 Delete a Task</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task can use the </a:t>
            </a:r>
            <a:r>
              <a:rPr lang="en-US" sz="2400" b="1" dirty="0" err="1" smtClean="0">
                <a:solidFill>
                  <a:srgbClr val="0070C0"/>
                </a:solidFill>
                <a:latin typeface="Courier New" pitchFamily="49" charset="0"/>
                <a:cs typeface="Courier New" pitchFamily="49" charset="0"/>
              </a:rPr>
              <a:t>vTaskDelete</a:t>
            </a:r>
            <a:r>
              <a:rPr lang="en-US" sz="2400" b="1" dirty="0" smtClean="0">
                <a:solidFill>
                  <a:srgbClr val="0070C0"/>
                </a:solidFill>
                <a:latin typeface="Courier New" pitchFamily="49" charset="0"/>
                <a:cs typeface="Courier New" pitchFamily="49" charset="0"/>
              </a:rPr>
              <a:t>()</a:t>
            </a:r>
            <a:r>
              <a:rPr lang="en-US" sz="2400" dirty="0" smtClean="0"/>
              <a:t>API function to delete itself or any other task</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memory allocated by the kernel to a deleted task is freed by the idle task</a:t>
            </a:r>
          </a:p>
          <a:p>
            <a:pPr marL="342900" indent="-342900" eaLnBrk="0" fontAlgn="base" hangingPunct="0">
              <a:spcBef>
                <a:spcPct val="20000"/>
              </a:spcBef>
              <a:spcAft>
                <a:spcPct val="0"/>
              </a:spcAft>
              <a:buClr>
                <a:srgbClr val="FF0000"/>
              </a:buClr>
              <a:buFont typeface="Monotype Sorts" pitchFamily="2" charset="2"/>
              <a:buChar char="z"/>
            </a:pPr>
            <a:r>
              <a:rPr lang="en-US" sz="2400" b="1" dirty="0" err="1" smtClean="0">
                <a:solidFill>
                  <a:srgbClr val="0070C0"/>
                </a:solidFill>
                <a:latin typeface="Courier New" pitchFamily="49" charset="0"/>
                <a:cs typeface="Courier New" pitchFamily="49" charset="0"/>
              </a:rPr>
              <a:t>vTaskDelete</a:t>
            </a:r>
            <a:r>
              <a:rPr lang="en-US" sz="2400" b="1" dirty="0" smtClean="0">
                <a:solidFill>
                  <a:srgbClr val="0070C0"/>
                </a:solidFill>
                <a:latin typeface="Courier New" pitchFamily="49" charset="0"/>
                <a:cs typeface="Courier New" pitchFamily="49" charset="0"/>
              </a:rPr>
              <a:t>()</a:t>
            </a:r>
            <a:r>
              <a:rPr lang="en-US" sz="2400" dirty="0" smtClean="0"/>
              <a:t>prototype:</a:t>
            </a:r>
          </a:p>
          <a:p>
            <a:pPr marL="342900" indent="-342900" eaLnBrk="0" fontAlgn="base" hangingPunct="0">
              <a:spcBef>
                <a:spcPct val="20000"/>
              </a:spcBef>
              <a:spcAft>
                <a:spcPct val="0"/>
              </a:spcAft>
              <a:buClr>
                <a:srgbClr val="FF0000"/>
              </a:buClr>
            </a:pPr>
            <a:endParaRPr lang="en-US" sz="2400" dirty="0" smtClean="0"/>
          </a:p>
          <a:p>
            <a:pPr marL="342900" lvl="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void </a:t>
            </a:r>
            <a:r>
              <a:rPr lang="en-US" b="1" dirty="0" err="1" smtClean="0">
                <a:solidFill>
                  <a:srgbClr val="0070C0"/>
                </a:solidFill>
                <a:latin typeface="Courier New" pitchFamily="49" charset="0"/>
                <a:cs typeface="Courier New" pitchFamily="49" charset="0"/>
              </a:rPr>
              <a:t>vTaskDelete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xTaskHandle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pxTaskToDelete</a:t>
            </a:r>
            <a:r>
              <a:rPr lang="en-US" b="1" dirty="0" smtClean="0">
                <a:solidFill>
                  <a:srgbClr val="0070C0"/>
                </a:solidFill>
                <a:latin typeface="Courier New" pitchFamily="49" charset="0"/>
                <a:cs typeface="Courier New" pitchFamily="49" charset="0"/>
              </a:rPr>
              <a:t> ); </a:t>
            </a:r>
          </a:p>
          <a:p>
            <a:pPr marL="342900" lvl="0" indent="-342900" eaLnBrk="0" fontAlgn="base" hangingPunct="0">
              <a:spcBef>
                <a:spcPct val="20000"/>
              </a:spcBef>
              <a:spcAft>
                <a:spcPct val="0"/>
              </a:spcAft>
              <a:buClr>
                <a:srgbClr val="FF0000"/>
              </a:buClr>
            </a:pPr>
            <a:endParaRPr lang="en-US" b="1" dirty="0" smtClean="0">
              <a:solidFill>
                <a:srgbClr val="000000"/>
              </a:solidFill>
              <a:latin typeface="Courier New" pitchFamily="49" charset="0"/>
              <a:cs typeface="Courier New" pitchFamily="49" charset="0"/>
            </a:endParaRPr>
          </a:p>
          <a:p>
            <a:pPr lvl="0">
              <a:buFont typeface="Wingdings" pitchFamily="2" charset="2"/>
              <a:buChar char="v"/>
            </a:pPr>
            <a:r>
              <a:rPr lang="en-US" dirty="0" err="1" smtClean="0">
                <a:solidFill>
                  <a:srgbClr val="000000"/>
                </a:solidFill>
                <a:latin typeface="Courier New" pitchFamily="49" charset="0"/>
                <a:cs typeface="Courier New" pitchFamily="49" charset="0"/>
              </a:rPr>
              <a:t>pxTaskToDelete</a:t>
            </a:r>
            <a:endParaRPr lang="en-US" dirty="0" smtClean="0">
              <a:solidFill>
                <a:srgbClr val="000000"/>
              </a:solidFill>
              <a:latin typeface="Courier New"/>
            </a:endParaRPr>
          </a:p>
          <a:p>
            <a:pPr lvl="0"/>
            <a:r>
              <a:rPr lang="en-US" dirty="0" smtClean="0">
                <a:solidFill>
                  <a:srgbClr val="000000"/>
                </a:solidFill>
                <a:latin typeface="Courier New"/>
              </a:rPr>
              <a:t>	</a:t>
            </a:r>
            <a:r>
              <a:rPr lang="en-US" dirty="0" smtClean="0">
                <a:solidFill>
                  <a:srgbClr val="000000"/>
                </a:solidFill>
              </a:rPr>
              <a:t> </a:t>
            </a:r>
            <a:r>
              <a:rPr lang="en-US" dirty="0" smtClean="0"/>
              <a:t>The handle of the task that is to be deleted</a:t>
            </a:r>
            <a:endParaRPr lang="en-US" sz="2400" dirty="0" smtClean="0"/>
          </a:p>
          <a:p>
            <a:r>
              <a:rPr lang="en-US" sz="2400" dirty="0" smtClean="0">
                <a:latin typeface="Arial"/>
              </a:rPr>
              <a:t>	 </a:t>
            </a:r>
            <a:r>
              <a:rPr lang="en-US" dirty="0" smtClean="0"/>
              <a:t>A task can delete itself by passing NULL in place of a valid task handle</a:t>
            </a:r>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2 Queue Management</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800" dirty="0" smtClean="0"/>
              <a:t>Topics covered:</a:t>
            </a:r>
          </a:p>
          <a:p>
            <a:pPr lvl="1">
              <a:lnSpc>
                <a:spcPct val="150000"/>
              </a:lnSpc>
              <a:buFont typeface="Wingdings" pitchFamily="2" charset="2"/>
              <a:buChar char="v"/>
            </a:pPr>
            <a:r>
              <a:rPr lang="en-US" sz="2400" dirty="0" smtClean="0"/>
              <a:t>How to create a queue.</a:t>
            </a:r>
          </a:p>
          <a:p>
            <a:pPr lvl="1">
              <a:lnSpc>
                <a:spcPct val="150000"/>
              </a:lnSpc>
              <a:buFont typeface="Wingdings" pitchFamily="2" charset="2"/>
              <a:buChar char="v"/>
            </a:pPr>
            <a:r>
              <a:rPr lang="en-US" sz="2400" dirty="0" smtClean="0"/>
              <a:t>How a queue manages the data it contains.</a:t>
            </a:r>
          </a:p>
          <a:p>
            <a:pPr lvl="1">
              <a:lnSpc>
                <a:spcPct val="150000"/>
              </a:lnSpc>
              <a:buFont typeface="Wingdings" pitchFamily="2" charset="2"/>
              <a:buChar char="v"/>
            </a:pPr>
            <a:r>
              <a:rPr lang="en-US" sz="2400" dirty="0" smtClean="0"/>
              <a:t>How to send data to a queue.</a:t>
            </a:r>
          </a:p>
          <a:p>
            <a:pPr lvl="1">
              <a:lnSpc>
                <a:spcPct val="150000"/>
              </a:lnSpc>
              <a:buFont typeface="Wingdings" pitchFamily="2" charset="2"/>
              <a:buChar char="v"/>
            </a:pPr>
            <a:r>
              <a:rPr lang="en-US" sz="2400" dirty="0" smtClean="0"/>
              <a:t>How to receive data from a queue.</a:t>
            </a:r>
          </a:p>
          <a:p>
            <a:pPr lvl="1">
              <a:lnSpc>
                <a:spcPct val="150000"/>
              </a:lnSpc>
              <a:buFont typeface="Wingdings" pitchFamily="2" charset="2"/>
              <a:buChar char="v"/>
            </a:pPr>
            <a:r>
              <a:rPr lang="en-US" sz="2400" dirty="0" smtClean="0"/>
              <a:t>What it means to block on a queue.</a:t>
            </a:r>
          </a:p>
          <a:p>
            <a:pPr lvl="1">
              <a:lnSpc>
                <a:spcPct val="150000"/>
              </a:lnSpc>
              <a:buFont typeface="Wingdings" pitchFamily="2" charset="2"/>
              <a:buChar char="v"/>
            </a:pPr>
            <a:r>
              <a:rPr lang="en-US" sz="2400" dirty="0" smtClean="0"/>
              <a:t>The effect task priorities have when writing to and reading from a queue.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2.1 Characteristics of a Queue</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Queue is used for inter-communication among autonomous tasks</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queue can hold a finite number of fixed size data items</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Normally, it is First In First Out (FIFO) buffers</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Writing data to a queue causes a byte for byte </a:t>
            </a:r>
            <a:r>
              <a:rPr lang="en-US" sz="2400" i="1" dirty="0" smtClean="0"/>
              <a:t>copy</a:t>
            </a:r>
            <a:r>
              <a:rPr lang="en-US" sz="2400" dirty="0" smtClean="0"/>
              <a:t> of data</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Reading data from a queue will remove the data</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Any number of tasks can write (read) to (from) the same queue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Blocking on Queue Reads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800" dirty="0" smtClean="0"/>
              <a:t>If the queue is empty, a task attempting to read from the queue will be blocked</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When new data is placed into the queue, the blocked task will automatically be moved from the Blocked state to the Ready state</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When multiple tasks are blocked, the task with the highest priority will be unblocked</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If the blocked tasks have equal priority, the task that has been waiting for data the longest will be unblocked</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The blocked task will also be automatically moved to the Ready state if the specified block time expires before data becomes available.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Blocking on Queue Writes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800" dirty="0" smtClean="0"/>
              <a:t>If the queue is already full, a task attempting to write to the queue will be blocked</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When there is space available in the queue, the blocked task will automatically be moved from the Blocked state to the Ready state</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When multiple tasks are blocked, the task waiting for space with the highest priority will be unblocked</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If the blocked tasks have equal priority, the task that has been waiting for space the longest will be unblocked</a:t>
            </a:r>
          </a:p>
          <a:p>
            <a:pPr marL="800100" lvl="1" indent="-342900" eaLnBrk="0" fontAlgn="base" hangingPunct="0">
              <a:spcBef>
                <a:spcPct val="20000"/>
              </a:spcBef>
              <a:spcAft>
                <a:spcPct val="0"/>
              </a:spcAft>
              <a:buClr>
                <a:srgbClr val="FF0000"/>
              </a:buClr>
              <a:buFont typeface="Monotype Sorts" pitchFamily="2" charset="2"/>
              <a:buChar char="z"/>
            </a:pPr>
            <a:r>
              <a:rPr lang="en-US" sz="2400" dirty="0" smtClean="0"/>
              <a:t>The blocked task will also be automatically moved to the Ready state if the specified block time expires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2.2 Using a Queue</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000" dirty="0" smtClean="0"/>
              <a:t>A queue must be explicitly created before it can be used</a:t>
            </a:r>
          </a:p>
          <a:p>
            <a:pPr marL="342900" indent="-342900" eaLnBrk="0" fontAlgn="base" hangingPunct="0">
              <a:spcBef>
                <a:spcPct val="20000"/>
              </a:spcBef>
              <a:spcAft>
                <a:spcPct val="0"/>
              </a:spcAft>
              <a:buClr>
                <a:srgbClr val="FF0000"/>
              </a:buClr>
              <a:buFont typeface="Monotype Sorts" pitchFamily="2" charset="2"/>
              <a:buChar char="z"/>
            </a:pPr>
            <a:r>
              <a:rPr lang="en-US" sz="2000" b="1" dirty="0" err="1" smtClean="0">
                <a:solidFill>
                  <a:srgbClr val="0070C0"/>
                </a:solidFill>
                <a:latin typeface="Courier New" pitchFamily="49" charset="0"/>
                <a:cs typeface="Courier New" pitchFamily="49" charset="0"/>
              </a:rPr>
              <a:t>xQueueCreate</a:t>
            </a:r>
            <a:r>
              <a:rPr lang="en-US" sz="2000" b="1" dirty="0" smtClean="0">
                <a:solidFill>
                  <a:srgbClr val="0070C0"/>
                </a:solidFill>
                <a:latin typeface="Courier New" pitchFamily="49" charset="0"/>
                <a:cs typeface="Courier New" pitchFamily="49" charset="0"/>
              </a:rPr>
              <a:t>() </a:t>
            </a:r>
            <a:r>
              <a:rPr lang="en-US" sz="2000" dirty="0" smtClean="0"/>
              <a:t>is used to create a queue and returns an </a:t>
            </a:r>
            <a:r>
              <a:rPr lang="en-US" sz="2000" dirty="0" err="1" smtClean="0"/>
              <a:t>xQueueHandle</a:t>
            </a:r>
            <a:r>
              <a:rPr lang="en-US" sz="2000" dirty="0" smtClean="0"/>
              <a:t> to reference the queue it creates</a:t>
            </a:r>
          </a:p>
          <a:p>
            <a:pPr marL="342900" lvl="0" indent="-342900" eaLnBrk="0" fontAlgn="base" hangingPunct="0">
              <a:spcBef>
                <a:spcPct val="20000"/>
              </a:spcBef>
              <a:spcAft>
                <a:spcPct val="0"/>
              </a:spcAft>
              <a:buClr>
                <a:srgbClr val="FF0000"/>
              </a:buClr>
            </a:pPr>
            <a:endParaRPr lang="en-US" b="1" dirty="0" smtClean="0">
              <a:solidFill>
                <a:srgbClr val="0070C0"/>
              </a:solidFill>
              <a:latin typeface="Courier New" pitchFamily="49" charset="0"/>
              <a:cs typeface="Courier New" pitchFamily="49" charset="0"/>
            </a:endParaRPr>
          </a:p>
          <a:p>
            <a:pPr marL="342900" lvl="0" indent="-342900" eaLnBrk="0" fontAlgn="base" hangingPunct="0">
              <a:spcBef>
                <a:spcPct val="20000"/>
              </a:spcBef>
              <a:spcAft>
                <a:spcPct val="0"/>
              </a:spcAft>
              <a:buClr>
                <a:srgbClr val="FF0000"/>
              </a:buClr>
            </a:pPr>
            <a:r>
              <a:rPr lang="en-US" sz="1600" b="1" dirty="0" err="1" smtClean="0">
                <a:solidFill>
                  <a:srgbClr val="0070C0"/>
                </a:solidFill>
                <a:latin typeface="Courier New" pitchFamily="49" charset="0"/>
                <a:cs typeface="Courier New" pitchFamily="49" charset="0"/>
              </a:rPr>
              <a:t>xQueueHandle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xQueueCreate</a:t>
            </a:r>
            <a:r>
              <a:rPr lang="en-US" sz="1600" b="1" dirty="0" smtClean="0">
                <a:solidFill>
                  <a:srgbClr val="0070C0"/>
                </a:solidFill>
                <a:latin typeface="Courier New" pitchFamily="49" charset="0"/>
                <a:cs typeface="Courier New" pitchFamily="49" charset="0"/>
              </a:rPr>
              <a:t>(	unsigned </a:t>
            </a:r>
            <a:r>
              <a:rPr lang="en-US" sz="1600" b="1" dirty="0" err="1" smtClean="0">
                <a:solidFill>
                  <a:srgbClr val="0070C0"/>
                </a:solidFill>
                <a:latin typeface="Courier New" pitchFamily="49" charset="0"/>
                <a:cs typeface="Courier New" pitchFamily="49" charset="0"/>
              </a:rPr>
              <a:t>portBASE_TYPE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uxQueueLength</a:t>
            </a:r>
            <a:r>
              <a:rPr lang="en-US" sz="1600" b="1" dirty="0" smtClean="0">
                <a:solidFill>
                  <a:srgbClr val="0070C0"/>
                </a:solidFill>
                <a:latin typeface="Courier New" pitchFamily="49" charset="0"/>
                <a:cs typeface="Courier New" pitchFamily="49" charset="0"/>
              </a:rPr>
              <a:t>,</a:t>
            </a:r>
          </a:p>
          <a:p>
            <a:pPr marL="342900" lvl="0" indent="-342900" eaLnBrk="0" fontAlgn="base" hangingPunct="0">
              <a:spcBef>
                <a:spcPct val="20000"/>
              </a:spcBef>
              <a:spcAft>
                <a:spcPct val="0"/>
              </a:spcAft>
              <a:buClr>
                <a:srgbClr val="FF0000"/>
              </a:buClr>
            </a:pPr>
            <a:r>
              <a:rPr lang="en-US" sz="1600" b="1" dirty="0" smtClean="0">
                <a:solidFill>
                  <a:srgbClr val="0070C0"/>
                </a:solidFill>
                <a:latin typeface="Courier New" pitchFamily="49" charset="0"/>
                <a:cs typeface="Courier New" pitchFamily="49" charset="0"/>
              </a:rPr>
              <a:t>					unsigned </a:t>
            </a:r>
            <a:r>
              <a:rPr lang="en-US" sz="1600" b="1" dirty="0" err="1" smtClean="0">
                <a:solidFill>
                  <a:srgbClr val="0070C0"/>
                </a:solidFill>
                <a:latin typeface="Courier New" pitchFamily="49" charset="0"/>
                <a:cs typeface="Courier New" pitchFamily="49" charset="0"/>
              </a:rPr>
              <a:t>portBASE_TYPE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uxItemSize</a:t>
            </a:r>
            <a:r>
              <a:rPr lang="en-US" sz="1600" b="1" dirty="0" smtClean="0">
                <a:solidFill>
                  <a:srgbClr val="0070C0"/>
                </a:solidFill>
                <a:latin typeface="Courier New" pitchFamily="49" charset="0"/>
                <a:cs typeface="Courier New" pitchFamily="49" charset="0"/>
              </a:rPr>
              <a:t> );</a:t>
            </a:r>
          </a:p>
          <a:p>
            <a:pPr indent="-342900" fontAlgn="base">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uxQueueLength</a:t>
            </a:r>
            <a:endParaRPr lang="en-US" dirty="0" smtClean="0">
              <a:solidFill>
                <a:srgbClr val="000000"/>
              </a:solidFill>
              <a:latin typeface="Courier New" pitchFamily="49" charset="0"/>
              <a:cs typeface="Courier New" pitchFamily="49" charset="0"/>
            </a:endParaRPr>
          </a:p>
          <a:p>
            <a:pPr lvl="0"/>
            <a:r>
              <a:rPr lang="en-US" dirty="0" smtClean="0">
                <a:solidFill>
                  <a:srgbClr val="000000"/>
                </a:solidFill>
                <a:latin typeface="Courier New"/>
              </a:rPr>
              <a:t>	</a:t>
            </a:r>
            <a:r>
              <a:rPr lang="en-US" dirty="0" smtClean="0">
                <a:solidFill>
                  <a:srgbClr val="000000"/>
                </a:solidFill>
              </a:rPr>
              <a:t> </a:t>
            </a:r>
            <a:r>
              <a:rPr lang="en-US" dirty="0" smtClean="0"/>
              <a:t>The maximum number of items that the queue being created can hold at 	 any one time</a:t>
            </a:r>
            <a:r>
              <a:rPr lang="en-US" dirty="0" smtClean="0">
                <a:solidFill>
                  <a:srgbClr val="000000"/>
                </a:solidFill>
              </a:rPr>
              <a:t>	</a:t>
            </a:r>
          </a:p>
          <a:p>
            <a:pPr lvl="0" indent="-342900" fontAlgn="base">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uxItemSize</a:t>
            </a:r>
            <a:endParaRPr lang="en-US" dirty="0" smtClean="0">
              <a:solidFill>
                <a:srgbClr val="000000"/>
              </a:solidFill>
              <a:latin typeface="Courier New" pitchFamily="49" charset="0"/>
              <a:cs typeface="Courier New" pitchFamily="49" charset="0"/>
            </a:endParaRPr>
          </a:p>
          <a:p>
            <a:pPr lvl="0"/>
            <a:r>
              <a:rPr lang="en-US" dirty="0" smtClean="0">
                <a:solidFill>
                  <a:srgbClr val="000000"/>
                </a:solidFill>
                <a:latin typeface="Courier New"/>
              </a:rPr>
              <a:t>	</a:t>
            </a:r>
            <a:r>
              <a:rPr lang="en-US" dirty="0" smtClean="0">
                <a:solidFill>
                  <a:srgbClr val="000000"/>
                </a:solidFill>
              </a:rPr>
              <a:t> </a:t>
            </a:r>
            <a:r>
              <a:rPr lang="en-US" dirty="0" smtClean="0"/>
              <a:t>The size in bytes of each data item that can be stored in the queue</a:t>
            </a:r>
          </a:p>
          <a:p>
            <a:pPr indent="-342900" fontAlgn="base">
              <a:spcBef>
                <a:spcPct val="20000"/>
              </a:spcBef>
              <a:spcAft>
                <a:spcPct val="0"/>
              </a:spcAft>
              <a:buClr>
                <a:srgbClr val="FF0000"/>
              </a:buClr>
              <a:buFont typeface="Wingdings" pitchFamily="2" charset="2"/>
              <a:buChar char="v"/>
            </a:pPr>
            <a:r>
              <a:rPr lang="en-US" dirty="0" smtClean="0"/>
              <a:t>Return value</a:t>
            </a:r>
          </a:p>
          <a:p>
            <a:pPr lvl="0"/>
            <a:r>
              <a:rPr lang="en-US" dirty="0" smtClean="0"/>
              <a:t>	If NULL is returned then the queue could not be created because there 	was insufficient heap memory available; </a:t>
            </a:r>
          </a:p>
          <a:p>
            <a:pPr lvl="0"/>
            <a:r>
              <a:rPr lang="en-US" dirty="0" smtClean="0"/>
              <a:t>	A non-NULL value being returned indicates that the queue was created 	successfully.</a:t>
            </a: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3200" dirty="0" smtClean="0"/>
              <a:t>Write to a Queue</a:t>
            </a:r>
            <a:endParaRPr lang="en-GB" sz="3200" dirty="0"/>
          </a:p>
        </p:txBody>
      </p:sp>
      <p:sp>
        <p:nvSpPr>
          <p:cNvPr id="10" name="Rectangle 3"/>
          <p:cNvSpPr txBox="1">
            <a:spLocks noChangeArrowheads="1"/>
          </p:cNvSpPr>
          <p:nvPr/>
        </p:nvSpPr>
        <p:spPr bwMode="auto">
          <a:xfrm>
            <a:off x="251520" y="1700808"/>
            <a:ext cx="8758808"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000" b="1" dirty="0" err="1" smtClean="0">
                <a:solidFill>
                  <a:srgbClr val="0070C0"/>
                </a:solidFill>
                <a:latin typeface="Courier New" pitchFamily="49" charset="0"/>
                <a:cs typeface="Courier New" pitchFamily="49" charset="0"/>
              </a:rPr>
              <a:t>xQueueSendToFront</a:t>
            </a:r>
            <a:r>
              <a:rPr lang="en-US" sz="2000" b="1" dirty="0" smtClean="0">
                <a:solidFill>
                  <a:srgbClr val="0070C0"/>
                </a:solidFill>
                <a:latin typeface="Courier New" pitchFamily="49" charset="0"/>
                <a:cs typeface="Courier New" pitchFamily="49" charset="0"/>
              </a:rPr>
              <a:t>()</a:t>
            </a:r>
            <a:r>
              <a:rPr lang="en-US" sz="2000" dirty="0" smtClean="0"/>
              <a:t>(</a:t>
            </a:r>
            <a:r>
              <a:rPr lang="en-US" sz="2000" b="1" dirty="0" err="1" smtClean="0">
                <a:solidFill>
                  <a:srgbClr val="0070C0"/>
                </a:solidFill>
                <a:latin typeface="Courier New" pitchFamily="49" charset="0"/>
                <a:cs typeface="Courier New" pitchFamily="49" charset="0"/>
              </a:rPr>
              <a:t>xQueueSendToBack</a:t>
            </a:r>
            <a:r>
              <a:rPr lang="en-US" sz="2000" b="1" dirty="0" smtClean="0">
                <a:solidFill>
                  <a:srgbClr val="0070C0"/>
                </a:solidFill>
                <a:latin typeface="Courier New" pitchFamily="49" charset="0"/>
                <a:cs typeface="Courier New" pitchFamily="49" charset="0"/>
              </a:rPr>
              <a:t>()</a:t>
            </a:r>
            <a:r>
              <a:rPr lang="en-US" sz="2000" dirty="0" smtClean="0"/>
              <a:t>)is used to send data to the back/tail (front/head) of a queue</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They should never be called from an interrupt service routine, instead, </a:t>
            </a:r>
            <a:r>
              <a:rPr lang="en-US" sz="2000" b="1" dirty="0" err="1" smtClean="0">
                <a:solidFill>
                  <a:srgbClr val="0070C0"/>
                </a:solidFill>
                <a:latin typeface="Courier New" pitchFamily="49" charset="0"/>
                <a:cs typeface="Courier New" pitchFamily="49" charset="0"/>
              </a:rPr>
              <a:t>xQueueSendToFrontFromISR</a:t>
            </a:r>
            <a:r>
              <a:rPr lang="en-US" sz="2000" b="1" dirty="0" smtClean="0">
                <a:solidFill>
                  <a:srgbClr val="0070C0"/>
                </a:solidFill>
                <a:latin typeface="Courier New" pitchFamily="49" charset="0"/>
                <a:cs typeface="Courier New" pitchFamily="49" charset="0"/>
              </a:rPr>
              <a:t>()</a:t>
            </a:r>
            <a:r>
              <a:rPr lang="en-US" sz="2000" dirty="0" smtClean="0"/>
              <a:t>(</a:t>
            </a:r>
            <a:r>
              <a:rPr lang="en-US" sz="2000" b="1" dirty="0" err="1" smtClean="0">
                <a:solidFill>
                  <a:srgbClr val="0070C0"/>
                </a:solidFill>
                <a:latin typeface="Courier New" pitchFamily="49" charset="0"/>
                <a:cs typeface="Courier New" pitchFamily="49" charset="0"/>
              </a:rPr>
              <a:t>xQueueSendToBackFromISR</a:t>
            </a:r>
            <a:r>
              <a:rPr lang="en-US" sz="2000" b="1" dirty="0" smtClean="0">
                <a:solidFill>
                  <a:srgbClr val="0070C0"/>
                </a:solidFill>
                <a:latin typeface="Courier New" pitchFamily="49" charset="0"/>
                <a:cs typeface="Courier New" pitchFamily="49" charset="0"/>
              </a:rPr>
              <a:t>()</a:t>
            </a:r>
            <a:r>
              <a:rPr lang="en-US" sz="2000" dirty="0" smtClean="0"/>
              <a:t>) should be used</a:t>
            </a:r>
          </a:p>
          <a:p>
            <a:pPr marL="342900" lvl="0" indent="-342900" eaLnBrk="0" fontAlgn="base" hangingPunct="0">
              <a:lnSpc>
                <a:spcPts val="1800"/>
              </a:lnSpc>
              <a:spcBef>
                <a:spcPts val="1200"/>
              </a:spcBef>
              <a:spcAft>
                <a:spcPct val="0"/>
              </a:spcAft>
              <a:buClr>
                <a:srgbClr val="FF0000"/>
              </a:buClr>
            </a:pPr>
            <a:r>
              <a:rPr lang="en-US" sz="1600" b="1" dirty="0" err="1" smtClean="0">
                <a:solidFill>
                  <a:srgbClr val="0070C0"/>
                </a:solidFill>
                <a:latin typeface="Courier New" pitchFamily="49" charset="0"/>
                <a:cs typeface="Courier New" pitchFamily="49" charset="0"/>
              </a:rPr>
              <a:t>portBASE_TYPE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xQueueSendToBack</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xQueueHandle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a:t>
            </a:r>
            <a:r>
              <a:rPr lang="en-US" sz="1600" b="1" dirty="0" smtClean="0">
                <a:solidFill>
                  <a:srgbClr val="0070C0"/>
                </a:solidFill>
                <a:latin typeface="Courier New" pitchFamily="49" charset="0"/>
                <a:cs typeface="Courier New" pitchFamily="49" charset="0"/>
              </a:rPr>
              <a:t>,</a:t>
            </a:r>
          </a:p>
          <a:p>
            <a:pPr marL="342900" lvl="0" indent="-342900" eaLnBrk="0" fontAlgn="base" hangingPunct="0">
              <a:lnSpc>
                <a:spcPts val="1800"/>
              </a:lnSpc>
              <a:spcBef>
                <a:spcPct val="20000"/>
              </a:spcBef>
              <a:spcAft>
                <a:spcPct val="0"/>
              </a:spcAft>
              <a:buClr>
                <a:srgbClr val="FF0000"/>
              </a:buClr>
            </a:pPr>
            <a:r>
              <a:rPr lang="en-US" sz="1600" b="1" dirty="0" smtClean="0">
                <a:solidFill>
                  <a:srgbClr val="0070C0"/>
                </a:solidFill>
                <a:latin typeface="Courier New" pitchFamily="49" charset="0"/>
                <a:cs typeface="Courier New" pitchFamily="49" charset="0"/>
              </a:rPr>
              <a:t>						const void * </a:t>
            </a:r>
            <a:r>
              <a:rPr lang="en-US" sz="1600" b="1" dirty="0" err="1" smtClean="0">
                <a:solidFill>
                  <a:srgbClr val="0070C0"/>
                </a:solidFill>
                <a:latin typeface="Courier New" pitchFamily="49" charset="0"/>
                <a:cs typeface="Courier New" pitchFamily="49" charset="0"/>
              </a:rPr>
              <a:t>pvItemToQueue</a:t>
            </a:r>
            <a:r>
              <a:rPr lang="en-US" sz="1600" b="1" dirty="0" smtClean="0">
                <a:solidFill>
                  <a:srgbClr val="0070C0"/>
                </a:solidFill>
                <a:latin typeface="Courier New" pitchFamily="49" charset="0"/>
                <a:cs typeface="Courier New" pitchFamily="49" charset="0"/>
              </a:rPr>
              <a:t>,</a:t>
            </a:r>
          </a:p>
          <a:p>
            <a:pPr marL="342900" lvl="0" indent="-342900" eaLnBrk="0" fontAlgn="base" hangingPunct="0">
              <a:lnSpc>
                <a:spcPts val="1800"/>
              </a:lnSpc>
              <a:spcBef>
                <a:spcPct val="20000"/>
              </a:spcBef>
              <a:spcAft>
                <a:spcPct val="0"/>
              </a:spcAft>
              <a:buClr>
                <a:srgbClr val="FF0000"/>
              </a:buClr>
            </a:pP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portTickType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xTicksToWait</a:t>
            </a:r>
            <a:r>
              <a:rPr lang="en-US" sz="1600" b="1" dirty="0" smtClean="0">
                <a:solidFill>
                  <a:srgbClr val="0070C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xQueue</a:t>
            </a:r>
            <a:r>
              <a:rPr lang="en-US" dirty="0" smtClean="0">
                <a:solidFill>
                  <a:srgbClr val="000000"/>
                </a:solidFill>
                <a:latin typeface="Courier New" pitchFamily="49" charset="0"/>
                <a:cs typeface="Courier New" pitchFamily="49" charset="0"/>
              </a:rPr>
              <a:t> </a:t>
            </a:r>
            <a:r>
              <a:rPr lang="en-US" dirty="0" smtClean="0"/>
              <a:t>The handle of the queue to which the data is being sent</a:t>
            </a:r>
          </a:p>
          <a:p>
            <a:pPr indent="-342900" fontAlgn="base">
              <a:lnSpc>
                <a:spcPts val="1800"/>
              </a:lnSpc>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pvItemToQueue</a:t>
            </a:r>
            <a:r>
              <a:rPr lang="en-US" dirty="0" smtClean="0">
                <a:solidFill>
                  <a:srgbClr val="000000"/>
                </a:solidFill>
                <a:latin typeface="Courier New" pitchFamily="49" charset="0"/>
                <a:cs typeface="Courier New" pitchFamily="49" charset="0"/>
              </a:rPr>
              <a:t> </a:t>
            </a:r>
            <a:r>
              <a:rPr lang="en-US" dirty="0" smtClean="0"/>
              <a:t>A pointer to the data that will be copied into the queue</a:t>
            </a:r>
            <a:r>
              <a:rPr lang="en-US" dirty="0" smtClean="0">
                <a:solidFill>
                  <a:srgbClr val="00000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xTicksToWait</a:t>
            </a:r>
            <a:endParaRPr lang="en-US" dirty="0" smtClean="0"/>
          </a:p>
          <a:p>
            <a:pPr indent="-342900" fontAlgn="base">
              <a:lnSpc>
                <a:spcPts val="1800"/>
              </a:lnSpc>
              <a:spcBef>
                <a:spcPct val="20000"/>
              </a:spcBef>
              <a:spcAft>
                <a:spcPct val="0"/>
              </a:spcAft>
              <a:buClr>
                <a:srgbClr val="FF0000"/>
              </a:buClr>
            </a:pPr>
            <a:r>
              <a:rPr lang="en-US" dirty="0" smtClean="0"/>
              <a:t>	The maximum amount of time the task should remain in the Blocked state 	 to wait for space to become available on the queue, if queue is full	</a:t>
            </a:r>
          </a:p>
          <a:p>
            <a:pPr indent="-342900" fontAlgn="base">
              <a:lnSpc>
                <a:spcPts val="1800"/>
              </a:lnSpc>
              <a:spcBef>
                <a:spcPct val="20000"/>
              </a:spcBef>
              <a:spcAft>
                <a:spcPct val="0"/>
              </a:spcAft>
              <a:buClr>
                <a:srgbClr val="FF0000"/>
              </a:buClr>
              <a:buFont typeface="Wingdings" pitchFamily="2" charset="2"/>
              <a:buChar char="v"/>
            </a:pPr>
            <a:r>
              <a:rPr lang="en-US" dirty="0" smtClean="0"/>
              <a:t>Return value</a:t>
            </a:r>
          </a:p>
          <a:p>
            <a:pPr indent="-342900" fontAlgn="base">
              <a:lnSpc>
                <a:spcPts val="1800"/>
              </a:lnSpc>
              <a:spcBef>
                <a:spcPct val="20000"/>
              </a:spcBef>
              <a:spcAft>
                <a:spcPct val="0"/>
              </a:spcAft>
              <a:buClr>
                <a:srgbClr val="FF0000"/>
              </a:buClr>
            </a:pPr>
            <a:r>
              <a:rPr lang="en-US" dirty="0" smtClean="0"/>
              <a:t>	 </a:t>
            </a:r>
            <a:r>
              <a:rPr lang="en-US" dirty="0" err="1" smtClean="0">
                <a:solidFill>
                  <a:srgbClr val="000000"/>
                </a:solidFill>
                <a:latin typeface="Courier New" pitchFamily="49" charset="0"/>
                <a:cs typeface="Courier New" pitchFamily="49" charset="0"/>
              </a:rPr>
              <a:t>pdPASS</a:t>
            </a:r>
            <a:r>
              <a:rPr lang="en-US" dirty="0" smtClean="0"/>
              <a:t> will only be returned if data was successfully sent to the queue; </a:t>
            </a:r>
          </a:p>
          <a:p>
            <a:pPr lvl="0">
              <a:lnSpc>
                <a:spcPts val="1800"/>
              </a:lnSpc>
            </a:pPr>
            <a:r>
              <a:rPr lang="en-US" dirty="0" smtClean="0"/>
              <a:t>	 </a:t>
            </a:r>
            <a:r>
              <a:rPr lang="en-US" dirty="0" err="1" smtClean="0">
                <a:solidFill>
                  <a:srgbClr val="000000"/>
                </a:solidFill>
                <a:latin typeface="Courier New" pitchFamily="49" charset="0"/>
                <a:cs typeface="Courier New" pitchFamily="49" charset="0"/>
              </a:rPr>
              <a:t>errQUEUE_FULL</a:t>
            </a:r>
            <a:r>
              <a:rPr lang="en-US" dirty="0" smtClean="0">
                <a:solidFill>
                  <a:srgbClr val="000000"/>
                </a:solidFill>
                <a:latin typeface="Courier New" pitchFamily="49" charset="0"/>
                <a:cs typeface="Courier New" pitchFamily="49" charset="0"/>
              </a:rPr>
              <a:t> </a:t>
            </a:r>
            <a:r>
              <a:rPr lang="en-US" dirty="0" smtClean="0"/>
              <a:t>will be returned if data could not be written to the 	 	 queue because the queue was already full.</a:t>
            </a: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solidFill>
                  <a:srgbClr val="FF0000"/>
                </a:solidFill>
              </a:rPr>
              <a:t>Hard</a:t>
            </a:r>
            <a:r>
              <a:rPr lang="en-US" sz="3200" b="1" dirty="0" smtClean="0">
                <a:solidFill>
                  <a:srgbClr val="0070C0"/>
                </a:solidFill>
              </a:rPr>
              <a:t> </a:t>
            </a:r>
            <a:r>
              <a:rPr lang="en-US" sz="3200" b="1" dirty="0" smtClean="0"/>
              <a:t>Real-Time</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hard real-time system has time-critical deadlines that must be met; otherwise a catastrophic system failure can occur.</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Absolutely, positively, first time every time</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Requires formal verification/guarantees of being to always meet its hard deadlines (except for fatal errors).</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Examples:</a:t>
            </a:r>
            <a:endParaRPr lang="en-US" sz="2400" dirty="0" smtClean="0"/>
          </a:p>
          <a:p>
            <a:pPr marL="742950" lvl="1" indent="-285750" fontAlgn="base">
              <a:lnSpc>
                <a:spcPct val="90000"/>
              </a:lnSpc>
              <a:spcBef>
                <a:spcPct val="20000"/>
              </a:spcBef>
              <a:spcAft>
                <a:spcPct val="0"/>
              </a:spcAft>
              <a:buClr>
                <a:srgbClr val="FF0000"/>
              </a:buClr>
              <a:buFont typeface="Monotype Sorts" pitchFamily="2" charset="2"/>
              <a:buChar char="y"/>
            </a:pPr>
            <a:r>
              <a:rPr kumimoji="1" lang="en-GB" altLang="zh-TW" sz="2200" dirty="0" smtClean="0">
                <a:ea typeface="新細明體" pitchFamily="18" charset="-120"/>
              </a:rPr>
              <a:t>Air traffic control</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GB" altLang="zh-TW" sz="2200" dirty="0" smtClean="0">
                <a:ea typeface="新細明體" pitchFamily="18" charset="-120"/>
              </a:rPr>
              <a:t>Vehicle subsystems control, e.g., airbags, brakes</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200" dirty="0" smtClean="0">
                <a:ea typeface="新細明體" pitchFamily="18" charset="-120"/>
              </a:rPr>
              <a:t>Nuclear power plant control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3200" dirty="0" smtClean="0"/>
              <a:t>Read from a Queue</a:t>
            </a:r>
            <a:endParaRPr lang="en-GB" sz="3200" dirty="0"/>
          </a:p>
        </p:txBody>
      </p:sp>
      <p:sp>
        <p:nvSpPr>
          <p:cNvPr id="4" name="Rectangle 3"/>
          <p:cNvSpPr txBox="1">
            <a:spLocks noChangeArrowheads="1"/>
          </p:cNvSpPr>
          <p:nvPr/>
        </p:nvSpPr>
        <p:spPr bwMode="auto">
          <a:xfrm>
            <a:off x="179512" y="1700808"/>
            <a:ext cx="8830816"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000" b="1" dirty="0" err="1" smtClean="0">
                <a:solidFill>
                  <a:srgbClr val="0070C0"/>
                </a:solidFill>
                <a:latin typeface="Courier New" pitchFamily="49" charset="0"/>
                <a:cs typeface="Courier New" pitchFamily="49" charset="0"/>
              </a:rPr>
              <a:t>xQueueReceive</a:t>
            </a:r>
            <a:r>
              <a:rPr lang="en-US" sz="2000" b="1" dirty="0" smtClean="0">
                <a:solidFill>
                  <a:srgbClr val="0070C0"/>
                </a:solidFill>
                <a:latin typeface="Courier New" pitchFamily="49" charset="0"/>
                <a:cs typeface="Courier New" pitchFamily="49" charset="0"/>
              </a:rPr>
              <a:t>()</a:t>
            </a:r>
            <a:r>
              <a:rPr lang="en-US" sz="2000" dirty="0" smtClean="0"/>
              <a:t> is used to receive (read) an item from a queue and the item is removed from the queue</a:t>
            </a:r>
          </a:p>
          <a:p>
            <a:pPr marL="342900" indent="-342900" eaLnBrk="0" fontAlgn="base" hangingPunct="0">
              <a:spcBef>
                <a:spcPct val="20000"/>
              </a:spcBef>
              <a:spcAft>
                <a:spcPct val="0"/>
              </a:spcAft>
              <a:buClr>
                <a:srgbClr val="FF0000"/>
              </a:buClr>
              <a:buFont typeface="Monotype Sorts" pitchFamily="2" charset="2"/>
              <a:buChar char="z"/>
            </a:pPr>
            <a:r>
              <a:rPr lang="en-US" sz="2000" b="1" dirty="0" err="1" smtClean="0">
                <a:solidFill>
                  <a:srgbClr val="0070C0"/>
                </a:solidFill>
                <a:latin typeface="Courier New" pitchFamily="49" charset="0"/>
                <a:cs typeface="Courier New" pitchFamily="49" charset="0"/>
              </a:rPr>
              <a:t>xQueuePeek</a:t>
            </a:r>
            <a:r>
              <a:rPr lang="en-US" sz="2000" b="1" dirty="0" smtClean="0">
                <a:solidFill>
                  <a:srgbClr val="0070C0"/>
                </a:solidFill>
                <a:latin typeface="Courier New" pitchFamily="49" charset="0"/>
                <a:cs typeface="Courier New" pitchFamily="49" charset="0"/>
              </a:rPr>
              <a:t>()</a:t>
            </a:r>
            <a:r>
              <a:rPr lang="en-US" sz="2000" dirty="0" smtClean="0"/>
              <a:t> is used to receive an item from a queue </a:t>
            </a:r>
            <a:r>
              <a:rPr lang="en-US" sz="2000" i="1" dirty="0" smtClean="0"/>
              <a:t>without </a:t>
            </a:r>
            <a:r>
              <a:rPr lang="en-US" sz="2000" dirty="0" smtClean="0"/>
              <a:t>the item being removed from the queue</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In ISRs, </a:t>
            </a:r>
            <a:r>
              <a:rPr lang="en-US" sz="2000" b="1" dirty="0" err="1" smtClean="0">
                <a:solidFill>
                  <a:srgbClr val="0070C0"/>
                </a:solidFill>
                <a:latin typeface="Courier New" pitchFamily="49" charset="0"/>
                <a:cs typeface="Courier New" pitchFamily="49" charset="0"/>
              </a:rPr>
              <a:t>xQueueReceiveFromISR</a:t>
            </a:r>
            <a:r>
              <a:rPr lang="en-US" sz="2000" b="1" dirty="0" smtClean="0">
                <a:solidFill>
                  <a:srgbClr val="0070C0"/>
                </a:solidFill>
                <a:latin typeface="Courier New" pitchFamily="49" charset="0"/>
                <a:cs typeface="Courier New" pitchFamily="49" charset="0"/>
              </a:rPr>
              <a:t>()</a:t>
            </a:r>
            <a:r>
              <a:rPr lang="en-US" sz="2000" dirty="0" smtClean="0"/>
              <a:t> API function should be used</a:t>
            </a:r>
          </a:p>
          <a:p>
            <a:pPr marL="342900" indent="-342900" eaLnBrk="0" fontAlgn="base" hangingPunct="0">
              <a:lnSpc>
                <a:spcPts val="1600"/>
              </a:lnSpc>
              <a:spcBef>
                <a:spcPts val="1200"/>
              </a:spcBef>
              <a:spcAft>
                <a:spcPct val="0"/>
              </a:spcAft>
              <a:buClr>
                <a:srgbClr val="FF0000"/>
              </a:buClr>
            </a:pPr>
            <a:r>
              <a:rPr lang="en-US" sz="1600" b="1" dirty="0" err="1" smtClean="0">
                <a:solidFill>
                  <a:srgbClr val="0070C0"/>
                </a:solidFill>
                <a:latin typeface="Courier New" pitchFamily="49" charset="0"/>
                <a:cs typeface="Courier New" pitchFamily="49" charset="0"/>
              </a:rPr>
              <a:t>portBASE_TYPE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xQueueReceive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xQueueHandle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a:t>
            </a:r>
            <a:r>
              <a:rPr lang="en-US" sz="1600" b="1" dirty="0" smtClean="0">
                <a:solidFill>
                  <a:srgbClr val="0070C0"/>
                </a:solidFill>
                <a:latin typeface="Courier New" pitchFamily="49" charset="0"/>
                <a:cs typeface="Courier New" pitchFamily="49" charset="0"/>
              </a:rPr>
              <a:t>,</a:t>
            </a:r>
          </a:p>
          <a:p>
            <a:pPr marL="342900" indent="-342900" eaLnBrk="0" fontAlgn="base" hangingPunct="0">
              <a:lnSpc>
                <a:spcPts val="1600"/>
              </a:lnSpc>
              <a:spcBef>
                <a:spcPct val="20000"/>
              </a:spcBef>
              <a:spcAft>
                <a:spcPct val="0"/>
              </a:spcAft>
              <a:buClr>
                <a:srgbClr val="FF0000"/>
              </a:buClr>
            </a:pPr>
            <a:r>
              <a:rPr lang="en-US" sz="1600" b="1" dirty="0" smtClean="0">
                <a:solidFill>
                  <a:srgbClr val="0070C0"/>
                </a:solidFill>
                <a:latin typeface="Courier New" pitchFamily="49" charset="0"/>
                <a:cs typeface="Courier New" pitchFamily="49" charset="0"/>
              </a:rPr>
              <a:t>					const void * </a:t>
            </a:r>
            <a:r>
              <a:rPr lang="en-US" sz="1600" b="1" dirty="0" err="1" smtClean="0">
                <a:solidFill>
                  <a:srgbClr val="0070C0"/>
                </a:solidFill>
                <a:latin typeface="Courier New" pitchFamily="49" charset="0"/>
                <a:cs typeface="Courier New" pitchFamily="49" charset="0"/>
              </a:rPr>
              <a:t>pvBuffer</a:t>
            </a:r>
            <a:r>
              <a:rPr lang="en-US" sz="1600" b="1" dirty="0" smtClean="0">
                <a:solidFill>
                  <a:srgbClr val="0070C0"/>
                </a:solidFill>
                <a:latin typeface="Courier New" pitchFamily="49" charset="0"/>
                <a:cs typeface="Courier New" pitchFamily="49" charset="0"/>
              </a:rPr>
              <a:t>,</a:t>
            </a:r>
          </a:p>
          <a:p>
            <a:pPr marL="342900" indent="-342900" eaLnBrk="0" fontAlgn="base" hangingPunct="0">
              <a:lnSpc>
                <a:spcPts val="1600"/>
              </a:lnSpc>
              <a:spcBef>
                <a:spcPct val="20000"/>
              </a:spcBef>
              <a:spcAft>
                <a:spcPct val="0"/>
              </a:spcAft>
              <a:buClr>
                <a:srgbClr val="FF0000"/>
              </a:buClr>
            </a:pP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portTickType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xTicksToWait</a:t>
            </a:r>
            <a:r>
              <a:rPr lang="en-US" sz="1600" b="1" dirty="0" smtClean="0">
                <a:solidFill>
                  <a:srgbClr val="0070C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xQueue</a:t>
            </a:r>
            <a:r>
              <a:rPr lang="en-US" dirty="0" smtClean="0">
                <a:solidFill>
                  <a:srgbClr val="000000"/>
                </a:solidFill>
                <a:latin typeface="Courier New" pitchFamily="49" charset="0"/>
                <a:cs typeface="Courier New" pitchFamily="49" charset="0"/>
              </a:rPr>
              <a:t> </a:t>
            </a:r>
            <a:r>
              <a:rPr lang="en-US" dirty="0" smtClean="0"/>
              <a:t>The handle of the queue to which the data is being received</a:t>
            </a:r>
          </a:p>
          <a:p>
            <a:pPr indent="-342900" fontAlgn="base">
              <a:lnSpc>
                <a:spcPts val="1800"/>
              </a:lnSpc>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pvBuffer</a:t>
            </a:r>
            <a:r>
              <a:rPr lang="en-US" b="1" dirty="0" smtClean="0">
                <a:solidFill>
                  <a:srgbClr val="0070C0"/>
                </a:solidFill>
                <a:latin typeface="Courier New" pitchFamily="49" charset="0"/>
                <a:cs typeface="Courier New" pitchFamily="49" charset="0"/>
              </a:rPr>
              <a:t> </a:t>
            </a:r>
            <a:r>
              <a:rPr lang="en-US" dirty="0" smtClean="0"/>
              <a:t>A pointer to the memory into which the received data will be copied</a:t>
            </a:r>
            <a:r>
              <a:rPr lang="en-US" dirty="0" smtClean="0">
                <a:solidFill>
                  <a:srgbClr val="00000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xTicksToWait</a:t>
            </a:r>
            <a:endParaRPr lang="en-US" dirty="0" smtClean="0"/>
          </a:p>
          <a:p>
            <a:pPr indent="-342900" fontAlgn="base">
              <a:lnSpc>
                <a:spcPts val="1800"/>
              </a:lnSpc>
              <a:spcBef>
                <a:spcPct val="20000"/>
              </a:spcBef>
              <a:spcAft>
                <a:spcPct val="0"/>
              </a:spcAft>
              <a:buClr>
                <a:srgbClr val="FF0000"/>
              </a:buClr>
            </a:pPr>
            <a:r>
              <a:rPr lang="en-US" dirty="0" smtClean="0"/>
              <a:t>	The maximum amount of time the task should remain in the Blocked state 	 to wait for data to become available on the queue, if queue is empty	</a:t>
            </a:r>
          </a:p>
          <a:p>
            <a:pPr indent="-342900" fontAlgn="base">
              <a:lnSpc>
                <a:spcPts val="1800"/>
              </a:lnSpc>
              <a:spcBef>
                <a:spcPct val="20000"/>
              </a:spcBef>
              <a:spcAft>
                <a:spcPct val="0"/>
              </a:spcAft>
              <a:buClr>
                <a:srgbClr val="FF0000"/>
              </a:buClr>
              <a:buFont typeface="Wingdings" pitchFamily="2" charset="2"/>
              <a:buChar char="v"/>
            </a:pPr>
            <a:r>
              <a:rPr lang="en-US" dirty="0" smtClean="0"/>
              <a:t>Return value</a:t>
            </a:r>
          </a:p>
          <a:p>
            <a:pPr indent="-342900" fontAlgn="base">
              <a:lnSpc>
                <a:spcPts val="1800"/>
              </a:lnSpc>
              <a:spcBef>
                <a:spcPct val="20000"/>
              </a:spcBef>
              <a:spcAft>
                <a:spcPct val="0"/>
              </a:spcAft>
              <a:buClr>
                <a:srgbClr val="FF0000"/>
              </a:buClr>
            </a:pPr>
            <a:r>
              <a:rPr lang="en-US" dirty="0" smtClean="0"/>
              <a:t>	 </a:t>
            </a:r>
            <a:r>
              <a:rPr lang="en-US" dirty="0" err="1" smtClean="0">
                <a:solidFill>
                  <a:srgbClr val="000000"/>
                </a:solidFill>
                <a:latin typeface="Courier New" pitchFamily="49" charset="0"/>
                <a:cs typeface="Courier New" pitchFamily="49" charset="0"/>
              </a:rPr>
              <a:t>pdPASS</a:t>
            </a:r>
            <a:r>
              <a:rPr lang="en-US" dirty="0" smtClean="0"/>
              <a:t> will only be returned if data was successfully read from the queue; </a:t>
            </a:r>
          </a:p>
          <a:p>
            <a:pPr>
              <a:lnSpc>
                <a:spcPts val="1800"/>
              </a:lnSpc>
            </a:pPr>
            <a:r>
              <a:rPr lang="en-US" dirty="0" smtClean="0"/>
              <a:t>	 </a:t>
            </a:r>
            <a:r>
              <a:rPr lang="en-US" dirty="0" err="1" smtClean="0">
                <a:solidFill>
                  <a:srgbClr val="000000"/>
                </a:solidFill>
                <a:latin typeface="Courier New" pitchFamily="49" charset="0"/>
                <a:cs typeface="Courier New" pitchFamily="49" charset="0"/>
              </a:rPr>
              <a:t>errQUEUE_EMPTY</a:t>
            </a:r>
            <a:r>
              <a:rPr lang="en-US" dirty="0" smtClean="0">
                <a:solidFill>
                  <a:srgbClr val="000000"/>
                </a:solidFill>
                <a:latin typeface="Courier New" pitchFamily="49" charset="0"/>
                <a:cs typeface="Courier New" pitchFamily="49" charset="0"/>
              </a:rPr>
              <a:t> </a:t>
            </a:r>
            <a:r>
              <a:rPr lang="en-US" dirty="0" smtClean="0"/>
              <a:t>is returned when data could not be read from the 	 	 queue because the queue was already empty.</a:t>
            </a: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3200" dirty="0" smtClean="0"/>
              <a:t>Query a Queue</a:t>
            </a:r>
            <a:endParaRPr lang="en-GB" sz="3200" dirty="0"/>
          </a:p>
        </p:txBody>
      </p:sp>
      <p:sp>
        <p:nvSpPr>
          <p:cNvPr id="4" name="Rectangle 3"/>
          <p:cNvSpPr txBox="1">
            <a:spLocks noChangeArrowheads="1"/>
          </p:cNvSpPr>
          <p:nvPr/>
        </p:nvSpPr>
        <p:spPr bwMode="auto">
          <a:xfrm>
            <a:off x="179512" y="1700808"/>
            <a:ext cx="8830816"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000" b="1" dirty="0" err="1" smtClean="0">
                <a:solidFill>
                  <a:srgbClr val="0070C0"/>
                </a:solidFill>
                <a:latin typeface="Courier New" pitchFamily="49" charset="0"/>
                <a:cs typeface="Courier New" pitchFamily="49" charset="0"/>
              </a:rPr>
              <a:t>uxQueueMessagesWaiting</a:t>
            </a:r>
            <a:r>
              <a:rPr lang="en-US" sz="2000" b="1" dirty="0" smtClean="0">
                <a:solidFill>
                  <a:srgbClr val="0070C0"/>
                </a:solidFill>
                <a:latin typeface="Courier New" pitchFamily="49" charset="0"/>
                <a:cs typeface="Courier New" pitchFamily="49" charset="0"/>
              </a:rPr>
              <a:t>()</a:t>
            </a:r>
            <a:r>
              <a:rPr lang="en-US" sz="2000" dirty="0" smtClean="0"/>
              <a:t> is used to query the number of items that are currently in a queue </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In ISRs, </a:t>
            </a:r>
            <a:r>
              <a:rPr lang="en-US" sz="2000" b="1" dirty="0" err="1" smtClean="0">
                <a:solidFill>
                  <a:srgbClr val="0070C0"/>
                </a:solidFill>
                <a:latin typeface="Courier New" pitchFamily="49" charset="0"/>
                <a:cs typeface="Courier New" pitchFamily="49" charset="0"/>
              </a:rPr>
              <a:t>uxQueueMessagesWaitingFromISR</a:t>
            </a:r>
            <a:r>
              <a:rPr lang="en-US" sz="2000" b="1" dirty="0" smtClean="0">
                <a:solidFill>
                  <a:srgbClr val="0070C0"/>
                </a:solidFill>
                <a:latin typeface="Courier New" pitchFamily="49" charset="0"/>
                <a:cs typeface="Courier New" pitchFamily="49" charset="0"/>
              </a:rPr>
              <a:t>()</a:t>
            </a:r>
            <a:r>
              <a:rPr lang="en-US" sz="2000" dirty="0" smtClean="0"/>
              <a:t> API function should be used</a:t>
            </a:r>
          </a:p>
          <a:p>
            <a:pPr marL="342900" indent="-342900" eaLnBrk="0" fontAlgn="base" hangingPunct="0">
              <a:spcBef>
                <a:spcPct val="20000"/>
              </a:spcBef>
              <a:spcAft>
                <a:spcPct val="0"/>
              </a:spcAft>
              <a:buClr>
                <a:srgbClr val="FF0000"/>
              </a:buClr>
              <a:buFont typeface="Monotype Sorts" pitchFamily="2" charset="2"/>
              <a:buChar char="z"/>
            </a:pPr>
            <a:endParaRPr lang="en-US" sz="2000" dirty="0" smtClean="0"/>
          </a:p>
          <a:p>
            <a:pPr marL="342900" indent="-342900" eaLnBrk="0" fontAlgn="base" hangingPunct="0">
              <a:lnSpc>
                <a:spcPts val="1600"/>
              </a:lnSpc>
              <a:spcBef>
                <a:spcPts val="1200"/>
              </a:spcBef>
              <a:spcAft>
                <a:spcPct val="0"/>
              </a:spcAft>
              <a:buClr>
                <a:srgbClr val="FF0000"/>
              </a:buClr>
            </a:pPr>
            <a:r>
              <a:rPr lang="en-US" sz="1600" b="1" dirty="0" smtClean="0">
                <a:solidFill>
                  <a:srgbClr val="0070C0"/>
                </a:solidFill>
                <a:latin typeface="Courier New" pitchFamily="49" charset="0"/>
                <a:cs typeface="Courier New" pitchFamily="49" charset="0"/>
              </a:rPr>
              <a:t>unsigned </a:t>
            </a:r>
            <a:r>
              <a:rPr lang="en-US" sz="1600" b="1" dirty="0" err="1" smtClean="0">
                <a:solidFill>
                  <a:srgbClr val="0070C0"/>
                </a:solidFill>
                <a:latin typeface="Courier New" pitchFamily="49" charset="0"/>
                <a:cs typeface="Courier New" pitchFamily="49" charset="0"/>
              </a:rPr>
              <a:t>portBASE_TYPE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uxQueueMessagesWaiting</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xQueueHandle</a:t>
            </a:r>
            <a:r>
              <a:rPr lang="en-US" sz="1600" b="1" dirty="0" smtClean="0">
                <a:solidFill>
                  <a:srgbClr val="0070C0"/>
                </a:solidFill>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xQueue</a:t>
            </a:r>
            <a:r>
              <a:rPr lang="en-US" sz="1600" b="1" dirty="0" smtClean="0">
                <a:solidFill>
                  <a:srgbClr val="0070C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dirty="0" err="1" smtClean="0">
                <a:solidFill>
                  <a:srgbClr val="000000"/>
                </a:solidFill>
                <a:latin typeface="Courier New" pitchFamily="49" charset="0"/>
                <a:cs typeface="Courier New" pitchFamily="49" charset="0"/>
              </a:rPr>
              <a:t>xQueue</a:t>
            </a:r>
            <a:r>
              <a:rPr lang="en-US" dirty="0" smtClean="0">
                <a:solidFill>
                  <a:srgbClr val="00000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pPr>
            <a:r>
              <a:rPr lang="en-US" dirty="0" smtClean="0">
                <a:solidFill>
                  <a:srgbClr val="000000"/>
                </a:solidFill>
                <a:latin typeface="Courier New" pitchFamily="49" charset="0"/>
                <a:cs typeface="Courier New" pitchFamily="49" charset="0"/>
              </a:rPr>
              <a:t>	</a:t>
            </a:r>
            <a:r>
              <a:rPr lang="en-US" dirty="0" smtClean="0"/>
              <a:t>The handle of the queue being queried	</a:t>
            </a:r>
          </a:p>
          <a:p>
            <a:pPr indent="-342900" fontAlgn="base">
              <a:lnSpc>
                <a:spcPts val="1800"/>
              </a:lnSpc>
              <a:spcBef>
                <a:spcPct val="20000"/>
              </a:spcBef>
              <a:spcAft>
                <a:spcPct val="0"/>
              </a:spcAft>
              <a:buClr>
                <a:srgbClr val="FF0000"/>
              </a:buClr>
              <a:buFont typeface="Wingdings" pitchFamily="2" charset="2"/>
              <a:buChar char="v"/>
            </a:pPr>
            <a:r>
              <a:rPr lang="en-US" dirty="0" smtClean="0"/>
              <a:t>Return value</a:t>
            </a:r>
          </a:p>
          <a:p>
            <a:pPr indent="-342900" fontAlgn="base">
              <a:lnSpc>
                <a:spcPts val="1800"/>
              </a:lnSpc>
              <a:spcBef>
                <a:spcPct val="20000"/>
              </a:spcBef>
              <a:spcAft>
                <a:spcPct val="0"/>
              </a:spcAft>
              <a:buClr>
                <a:srgbClr val="FF0000"/>
              </a:buClr>
            </a:pPr>
            <a:r>
              <a:rPr lang="en-US" dirty="0" smtClean="0"/>
              <a:t>	 The number of items that the queue being queried is currently holding.</a:t>
            </a: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3200" dirty="0" smtClean="0"/>
              <a:t>Example of Using Queue</a:t>
            </a:r>
            <a:endParaRPr lang="en-GB" sz="3200" dirty="0"/>
          </a:p>
        </p:txBody>
      </p:sp>
      <p:grpSp>
        <p:nvGrpSpPr>
          <p:cNvPr id="14" name="组合 13"/>
          <p:cNvGrpSpPr/>
          <p:nvPr/>
        </p:nvGrpSpPr>
        <p:grpSpPr>
          <a:xfrm>
            <a:off x="539552" y="1700808"/>
            <a:ext cx="8300864" cy="4968552"/>
            <a:chOff x="1467148" y="717451"/>
            <a:chExt cx="9965556" cy="6816005"/>
          </a:xfrm>
        </p:grpSpPr>
        <p:pic>
          <p:nvPicPr>
            <p:cNvPr id="8200" name="Picture 8"/>
            <p:cNvPicPr>
              <a:picLocks noChangeAspect="1" noChangeArrowheads="1"/>
            </p:cNvPicPr>
            <p:nvPr/>
          </p:nvPicPr>
          <p:blipFill>
            <a:blip r:embed="rId3" cstate="print"/>
            <a:srcRect/>
            <a:stretch>
              <a:fillRect/>
            </a:stretch>
          </p:blipFill>
          <p:spPr bwMode="auto">
            <a:xfrm>
              <a:off x="1563662" y="717451"/>
              <a:ext cx="9429750" cy="695325"/>
            </a:xfrm>
            <a:prstGeom prst="rect">
              <a:avLst/>
            </a:prstGeom>
            <a:noFill/>
            <a:ln w="9525">
              <a:noFill/>
              <a:miter lim="800000"/>
              <a:headEnd/>
              <a:tailEnd/>
            </a:ln>
          </p:spPr>
        </p:pic>
        <p:pic>
          <p:nvPicPr>
            <p:cNvPr id="8201" name="Picture 9"/>
            <p:cNvPicPr>
              <a:picLocks noChangeAspect="1" noChangeArrowheads="1"/>
            </p:cNvPicPr>
            <p:nvPr/>
          </p:nvPicPr>
          <p:blipFill>
            <a:blip r:embed="rId4" cstate="print"/>
            <a:srcRect/>
            <a:stretch>
              <a:fillRect/>
            </a:stretch>
          </p:blipFill>
          <p:spPr bwMode="auto">
            <a:xfrm>
              <a:off x="1522264" y="1510184"/>
              <a:ext cx="9153526" cy="1143000"/>
            </a:xfrm>
            <a:prstGeom prst="rect">
              <a:avLst/>
            </a:prstGeom>
            <a:noFill/>
            <a:ln w="9525">
              <a:noFill/>
              <a:miter lim="800000"/>
              <a:headEnd/>
              <a:tailEnd/>
            </a:ln>
          </p:spPr>
        </p:pic>
        <p:pic>
          <p:nvPicPr>
            <p:cNvPr id="8202" name="Picture 10"/>
            <p:cNvPicPr>
              <a:picLocks noChangeAspect="1" noChangeArrowheads="1"/>
            </p:cNvPicPr>
            <p:nvPr/>
          </p:nvPicPr>
          <p:blipFill>
            <a:blip r:embed="rId5" cstate="print"/>
            <a:srcRect/>
            <a:stretch>
              <a:fillRect/>
            </a:stretch>
          </p:blipFill>
          <p:spPr bwMode="auto">
            <a:xfrm>
              <a:off x="1907704" y="2455540"/>
              <a:ext cx="9525000" cy="3733800"/>
            </a:xfrm>
            <a:prstGeom prst="rect">
              <a:avLst/>
            </a:prstGeom>
            <a:noFill/>
            <a:ln w="9525">
              <a:noFill/>
              <a:miter lim="800000"/>
              <a:headEnd/>
              <a:tailEnd/>
            </a:ln>
          </p:spPr>
        </p:pic>
        <p:pic>
          <p:nvPicPr>
            <p:cNvPr id="8203" name="Picture 11"/>
            <p:cNvPicPr>
              <a:picLocks noChangeAspect="1" noChangeArrowheads="1"/>
            </p:cNvPicPr>
            <p:nvPr/>
          </p:nvPicPr>
          <p:blipFill>
            <a:blip r:embed="rId6" cstate="print"/>
            <a:srcRect/>
            <a:stretch>
              <a:fillRect/>
            </a:stretch>
          </p:blipFill>
          <p:spPr bwMode="auto">
            <a:xfrm>
              <a:off x="1467148" y="6199956"/>
              <a:ext cx="9477376" cy="1333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1637" y="116632"/>
            <a:ext cx="8284819" cy="6613897"/>
            <a:chOff x="2619393" y="-1299666"/>
            <a:chExt cx="9600686" cy="7865417"/>
          </a:xfrm>
        </p:grpSpPr>
        <p:pic>
          <p:nvPicPr>
            <p:cNvPr id="9218" name="Picture 2"/>
            <p:cNvPicPr>
              <a:picLocks noChangeAspect="1" noChangeArrowheads="1"/>
            </p:cNvPicPr>
            <p:nvPr/>
          </p:nvPicPr>
          <p:blipFill>
            <a:blip r:embed="rId3" cstate="print"/>
            <a:srcRect/>
            <a:stretch>
              <a:fillRect/>
            </a:stretch>
          </p:blipFill>
          <p:spPr bwMode="auto">
            <a:xfrm>
              <a:off x="2619393" y="-1299666"/>
              <a:ext cx="6096000" cy="933449"/>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2780942" y="-434032"/>
              <a:ext cx="4705350" cy="228600"/>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3275856" y="-214313"/>
              <a:ext cx="1276350" cy="428625"/>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3707904" y="188640"/>
              <a:ext cx="8505825" cy="3305175"/>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3733304" y="3475608"/>
              <a:ext cx="8486775" cy="1571625"/>
            </a:xfrm>
            <a:prstGeom prst="rect">
              <a:avLst/>
            </a:prstGeom>
            <a:noFill/>
            <a:ln w="9525">
              <a:noFill/>
              <a:miter lim="800000"/>
              <a:headEnd/>
              <a:tailEnd/>
            </a:ln>
          </p:spPr>
        </p:pic>
        <p:pic>
          <p:nvPicPr>
            <p:cNvPr id="9223" name="Picture 7"/>
            <p:cNvPicPr>
              <a:picLocks noChangeAspect="1" noChangeArrowheads="1"/>
            </p:cNvPicPr>
            <p:nvPr/>
          </p:nvPicPr>
          <p:blipFill>
            <a:blip r:embed="rId8" cstate="print"/>
            <a:srcRect/>
            <a:stretch>
              <a:fillRect/>
            </a:stretch>
          </p:blipFill>
          <p:spPr bwMode="auto">
            <a:xfrm>
              <a:off x="2763292" y="5013176"/>
              <a:ext cx="9372600" cy="15525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2423" y="283121"/>
            <a:ext cx="8903965" cy="6386239"/>
            <a:chOff x="22423" y="283121"/>
            <a:chExt cx="8903965" cy="6386239"/>
          </a:xfrm>
        </p:grpSpPr>
        <p:pic>
          <p:nvPicPr>
            <p:cNvPr id="10242" name="Picture 2"/>
            <p:cNvPicPr>
              <a:picLocks noChangeAspect="1" noChangeArrowheads="1"/>
            </p:cNvPicPr>
            <p:nvPr/>
          </p:nvPicPr>
          <p:blipFill>
            <a:blip r:embed="rId3" cstate="print"/>
            <a:srcRect/>
            <a:stretch>
              <a:fillRect/>
            </a:stretch>
          </p:blipFill>
          <p:spPr bwMode="auto">
            <a:xfrm>
              <a:off x="251520" y="283121"/>
              <a:ext cx="7864205" cy="117605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1191234" y="1855900"/>
              <a:ext cx="7640461" cy="3190913"/>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1236206" y="5047691"/>
              <a:ext cx="7690182" cy="1210644"/>
            </a:xfrm>
            <a:prstGeom prst="rect">
              <a:avLst/>
            </a:prstGeom>
            <a:noFill/>
            <a:ln w="9525">
              <a:noFill/>
              <a:miter lim="800000"/>
              <a:headEnd/>
              <a:tailEnd/>
            </a:ln>
          </p:spPr>
        </p:pic>
        <p:pic>
          <p:nvPicPr>
            <p:cNvPr id="10246" name="Picture 6"/>
            <p:cNvPicPr>
              <a:picLocks noChangeAspect="1" noChangeArrowheads="1"/>
            </p:cNvPicPr>
            <p:nvPr/>
          </p:nvPicPr>
          <p:blipFill>
            <a:blip r:embed="rId6" cstate="print"/>
            <a:srcRect/>
            <a:stretch>
              <a:fillRect/>
            </a:stretch>
          </p:blipFill>
          <p:spPr bwMode="auto">
            <a:xfrm>
              <a:off x="332058" y="6297519"/>
              <a:ext cx="671234" cy="371841"/>
            </a:xfrm>
            <a:prstGeom prst="rect">
              <a:avLst/>
            </a:prstGeom>
            <a:noFill/>
            <a:ln w="9525">
              <a:noFill/>
              <a:miter lim="800000"/>
              <a:headEnd/>
              <a:tailEnd/>
            </a:ln>
          </p:spPr>
        </p:pic>
        <p:pic>
          <p:nvPicPr>
            <p:cNvPr id="10251" name="Picture 11"/>
            <p:cNvPicPr>
              <a:picLocks noChangeAspect="1" noChangeArrowheads="1"/>
            </p:cNvPicPr>
            <p:nvPr/>
          </p:nvPicPr>
          <p:blipFill>
            <a:blip r:embed="rId7" cstate="print"/>
            <a:srcRect/>
            <a:stretch>
              <a:fillRect/>
            </a:stretch>
          </p:blipFill>
          <p:spPr bwMode="auto">
            <a:xfrm>
              <a:off x="22423" y="1412776"/>
              <a:ext cx="8582025" cy="4095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2.3 Working with Large Data</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If the size of data being stored in the queue is large, it is preferable to use </a:t>
            </a:r>
            <a:r>
              <a:rPr lang="en-US" sz="2400" i="1" dirty="0" smtClean="0"/>
              <a:t>pointers</a:t>
            </a:r>
            <a:r>
              <a:rPr lang="en-US" sz="2400" dirty="0" smtClean="0"/>
              <a:t> to the data rather than copy the data itself</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More efficient in both processing time and the amount of RAM required</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It is essential to ensure that both tasks do not modify the memory contents simultaneously </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Dynamically allocated memory should be freed by exactly one task and no tasks should attempt to access the memory after it has been freed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3 Interrupt Management</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Topics covered:</a:t>
            </a:r>
          </a:p>
          <a:p>
            <a:pPr lvl="1">
              <a:lnSpc>
                <a:spcPct val="150000"/>
              </a:lnSpc>
              <a:buFont typeface="Wingdings" pitchFamily="2" charset="2"/>
              <a:buChar char="v"/>
            </a:pPr>
            <a:r>
              <a:rPr lang="en-US" sz="2000" dirty="0" smtClean="0"/>
              <a:t>Which </a:t>
            </a:r>
            <a:r>
              <a:rPr lang="en-US" sz="2000" dirty="0" err="1" smtClean="0"/>
              <a:t>FreeRTOS</a:t>
            </a:r>
            <a:r>
              <a:rPr lang="en-US" sz="2000" dirty="0" smtClean="0"/>
              <a:t> API functions can be used from within an interrupt service routine.</a:t>
            </a:r>
          </a:p>
          <a:p>
            <a:pPr lvl="1">
              <a:lnSpc>
                <a:spcPct val="150000"/>
              </a:lnSpc>
              <a:buFont typeface="Wingdings" pitchFamily="2" charset="2"/>
              <a:buChar char="v"/>
            </a:pPr>
            <a:r>
              <a:rPr lang="en-US" sz="2000" dirty="0" smtClean="0"/>
              <a:t>How a deferred interrupt scheme can be implemented.</a:t>
            </a:r>
          </a:p>
          <a:p>
            <a:pPr lvl="1">
              <a:lnSpc>
                <a:spcPct val="150000"/>
              </a:lnSpc>
              <a:buFont typeface="Wingdings" pitchFamily="2" charset="2"/>
              <a:buChar char="v"/>
            </a:pPr>
            <a:r>
              <a:rPr lang="en-US" sz="2000" dirty="0" smtClean="0"/>
              <a:t>How to create and use binary semaphores and counting semaphores.</a:t>
            </a:r>
          </a:p>
          <a:p>
            <a:pPr lvl="1">
              <a:lnSpc>
                <a:spcPct val="150000"/>
              </a:lnSpc>
              <a:buFont typeface="Wingdings" pitchFamily="2" charset="2"/>
              <a:buChar char="v"/>
            </a:pPr>
            <a:r>
              <a:rPr lang="en-US" sz="2000" dirty="0" smtClean="0"/>
              <a:t>The differences between binary and counting semaphores.</a:t>
            </a:r>
          </a:p>
          <a:p>
            <a:pPr lvl="1">
              <a:lnSpc>
                <a:spcPct val="150000"/>
              </a:lnSpc>
              <a:buFont typeface="Wingdings" pitchFamily="2" charset="2"/>
              <a:buChar char="v"/>
            </a:pPr>
            <a:r>
              <a:rPr lang="en-US" sz="2000" dirty="0" smtClean="0"/>
              <a:t>How to use a queue to pass data into and out of an interrupt service routine.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3.1 Deferred Interrupt Processing</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Binary Semaphores used for Synchronization</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A Binary Semaphore can be used to unblock a task each time a particular interrupt occurs</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The majority of the interrupt event processing can be implemented within the synchronized task in the ISR</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Only a very fast and short portion remaining directly</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The interrupt processing is said to have been ‘deferred’ to a ‘handler’ task</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The handler task uses a blocking ‘take’ call to a semaphore and enters the Blocked state to wait for the event to occur</a:t>
            </a:r>
          </a:p>
          <a:p>
            <a:pPr marL="800100" lvl="1" indent="-342900" eaLnBrk="0" fontAlgn="base" hangingPunct="0">
              <a:spcBef>
                <a:spcPct val="20000"/>
              </a:spcBef>
              <a:spcAft>
                <a:spcPct val="0"/>
              </a:spcAft>
              <a:buClr>
                <a:srgbClr val="FF0000"/>
              </a:buClr>
              <a:buFont typeface="Monotype Sorts" pitchFamily="2" charset="2"/>
              <a:buChar char="z"/>
            </a:pPr>
            <a:r>
              <a:rPr lang="en-US" sz="2000" dirty="0" smtClean="0"/>
              <a:t>When the event occurs, the ISR uses a ‘give’ operation on the same semaphore to unblock the task</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Interrupt and Handler Task</a:t>
            </a:r>
            <a:endParaRPr lang="en-GB" sz="3200" dirty="0"/>
          </a:p>
        </p:txBody>
      </p:sp>
      <p:pic>
        <p:nvPicPr>
          <p:cNvPr id="11266" name="Picture 2"/>
          <p:cNvPicPr>
            <a:picLocks noChangeAspect="1" noChangeArrowheads="1"/>
          </p:cNvPicPr>
          <p:nvPr/>
        </p:nvPicPr>
        <p:blipFill>
          <a:blip r:embed="rId3" cstate="print"/>
          <a:srcRect/>
          <a:stretch>
            <a:fillRect/>
          </a:stretch>
        </p:blipFill>
        <p:spPr bwMode="auto">
          <a:xfrm>
            <a:off x="1835696" y="1844824"/>
            <a:ext cx="5891758" cy="4565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Interrupt and Handler Task</a:t>
            </a:r>
            <a:endParaRPr lang="en-GB" sz="3200" dirty="0"/>
          </a:p>
        </p:txBody>
      </p:sp>
      <p:grpSp>
        <p:nvGrpSpPr>
          <p:cNvPr id="6" name="组合 5"/>
          <p:cNvGrpSpPr/>
          <p:nvPr/>
        </p:nvGrpSpPr>
        <p:grpSpPr>
          <a:xfrm>
            <a:off x="1691680" y="1700808"/>
            <a:ext cx="5135513" cy="4968552"/>
            <a:chOff x="-1476672" y="-459432"/>
            <a:chExt cx="6143625" cy="9951665"/>
          </a:xfrm>
        </p:grpSpPr>
        <p:pic>
          <p:nvPicPr>
            <p:cNvPr id="12290" name="Picture 2"/>
            <p:cNvPicPr>
              <a:picLocks noChangeAspect="1" noChangeArrowheads="1"/>
            </p:cNvPicPr>
            <p:nvPr/>
          </p:nvPicPr>
          <p:blipFill>
            <a:blip r:embed="rId3" cstate="print"/>
            <a:srcRect/>
            <a:stretch>
              <a:fillRect/>
            </a:stretch>
          </p:blipFill>
          <p:spPr bwMode="auto">
            <a:xfrm>
              <a:off x="-1476672" y="-459432"/>
              <a:ext cx="6143625" cy="3971925"/>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1476672" y="3501008"/>
              <a:ext cx="6134100" cy="59912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Why Use a RTOS?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FF0000"/>
              </a:buClr>
              <a:buFont typeface="Monotype Sorts" pitchFamily="2" charset="2"/>
              <a:buChar char="z"/>
            </a:pPr>
            <a:r>
              <a:rPr lang="en-US" sz="2000" dirty="0" smtClean="0"/>
              <a:t>Task prioritization can help ensure an application meets its processing deadlines </a:t>
            </a:r>
          </a:p>
          <a:p>
            <a:pPr marL="342900" lvl="0" indent="-342900" eaLnBrk="0" fontAlgn="base" hangingPunct="0">
              <a:spcBef>
                <a:spcPct val="20000"/>
              </a:spcBef>
              <a:spcAft>
                <a:spcPct val="0"/>
              </a:spcAft>
              <a:buClr>
                <a:srgbClr val="FF0000"/>
              </a:buClr>
              <a:buFont typeface="Monotype Sorts" pitchFamily="2" charset="2"/>
              <a:buChar char="z"/>
            </a:pPr>
            <a:r>
              <a:rPr lang="en-US" sz="2000" dirty="0" smtClean="0"/>
              <a:t>Abstracting away timing information from applications</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Good </a:t>
            </a:r>
            <a:r>
              <a:rPr lang="en-US" sz="2000" dirty="0" smtClean="0"/>
              <a:t>Maintainability/Extensibility </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Good Modularity with tasks</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Well-defined interfaces support team development</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Easier testing with well-defined independent tasks</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Code reuse</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Improved efficiency with event-driven software</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Idle task when no applications wishing to execute</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Flexible interrupt handling</a:t>
            </a:r>
          </a:p>
          <a:p>
            <a:pPr marL="342900" indent="-342900" eaLnBrk="0" fontAlgn="base" hangingPunct="0">
              <a:spcBef>
                <a:spcPct val="20000"/>
              </a:spcBef>
              <a:spcAft>
                <a:spcPct val="0"/>
              </a:spcAft>
              <a:buClr>
                <a:srgbClr val="FF0000"/>
              </a:buClr>
              <a:buFont typeface="Monotype Sorts" pitchFamily="2" charset="2"/>
              <a:buChar char="z"/>
            </a:pPr>
            <a:r>
              <a:rPr lang="en-US" altLang="zh-TW" sz="2000" dirty="0" smtClean="0"/>
              <a:t>Easier control over peripherals</a:t>
            </a:r>
          </a:p>
          <a:p>
            <a:pPr marL="342900" indent="-342900" eaLnBrk="0" fontAlgn="base" hangingPunct="0">
              <a:lnSpc>
                <a:spcPct val="90000"/>
              </a:lnSpc>
              <a:spcBef>
                <a:spcPct val="20000"/>
              </a:spcBef>
              <a:spcAft>
                <a:spcPct val="0"/>
              </a:spcAft>
              <a:buClr>
                <a:srgbClr val="FF0000"/>
              </a:buClr>
              <a:buFont typeface="Monotype Sorts" pitchFamily="2" charset="2"/>
              <a:buChar char="z"/>
            </a:pPr>
            <a:endParaRPr lang="en-US" altLang="zh-TW"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Create a Binary Semaphore</a:t>
            </a:r>
            <a:endParaRPr lang="en-GB" sz="3200" dirty="0"/>
          </a:p>
        </p:txBody>
      </p:sp>
      <p:sp>
        <p:nvSpPr>
          <p:cNvPr id="10" name="Rectangle 3"/>
          <p:cNvSpPr txBox="1">
            <a:spLocks noChangeArrowheads="1"/>
          </p:cNvSpPr>
          <p:nvPr/>
        </p:nvSpPr>
        <p:spPr bwMode="auto">
          <a:xfrm>
            <a:off x="101600" y="1700808"/>
            <a:ext cx="9010328"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Use the </a:t>
            </a:r>
            <a:r>
              <a:rPr lang="en-US" sz="2400" b="1" dirty="0" err="1" smtClean="0">
                <a:solidFill>
                  <a:srgbClr val="0070C0"/>
                </a:solidFill>
                <a:latin typeface="Courier New" pitchFamily="49" charset="0"/>
                <a:cs typeface="Courier New" pitchFamily="49" charset="0"/>
              </a:rPr>
              <a:t>vSemaphoreCreateBinary</a:t>
            </a:r>
            <a:r>
              <a:rPr lang="en-US" sz="2400" b="1" dirty="0" smtClean="0">
                <a:solidFill>
                  <a:srgbClr val="0070C0"/>
                </a:solidFill>
                <a:latin typeface="Courier New" pitchFamily="49" charset="0"/>
                <a:cs typeface="Courier New" pitchFamily="49" charset="0"/>
              </a:rPr>
              <a:t>()</a:t>
            </a:r>
            <a:r>
              <a:rPr lang="en-US" sz="2400" dirty="0" smtClean="0"/>
              <a:t> API function (macro) to create a binary semaphore</a:t>
            </a:r>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indent="-342900" eaLnBrk="0" fontAlgn="base" hangingPunct="0">
              <a:spcBef>
                <a:spcPct val="20000"/>
              </a:spcBef>
              <a:spcAft>
                <a:spcPct val="0"/>
              </a:spcAft>
              <a:buClr>
                <a:srgbClr val="FF0000"/>
              </a:buClr>
            </a:pPr>
            <a:endParaRPr lang="en-US" sz="1000" dirty="0" smtClean="0"/>
          </a:p>
          <a:p>
            <a:pPr marL="342900" indent="-342900" eaLnBrk="0" fontAlgn="base" hangingPunct="0">
              <a:spcBef>
                <a:spcPct val="20000"/>
              </a:spcBef>
              <a:spcAft>
                <a:spcPct val="0"/>
              </a:spcAft>
              <a:buClr>
                <a:srgbClr val="FF0000"/>
              </a:buClr>
            </a:pPr>
            <a:r>
              <a:rPr lang="en-US" sz="2000" b="1" dirty="0" smtClean="0">
                <a:solidFill>
                  <a:srgbClr val="0070C0"/>
                </a:solidFill>
                <a:latin typeface="Courier New" pitchFamily="49" charset="0"/>
                <a:cs typeface="Courier New" pitchFamily="49" charset="0"/>
              </a:rPr>
              <a:t>void </a:t>
            </a:r>
            <a:r>
              <a:rPr lang="en-US" sz="2000" b="1" dirty="0" err="1" smtClean="0">
                <a:solidFill>
                  <a:srgbClr val="0070C0"/>
                </a:solidFill>
                <a:latin typeface="Courier New" pitchFamily="49" charset="0"/>
                <a:cs typeface="Courier New" pitchFamily="49" charset="0"/>
              </a:rPr>
              <a:t>vSemaphoreCreateBinary</a:t>
            </a:r>
            <a:r>
              <a:rPr lang="en-US" sz="2000" b="1" dirty="0" smtClean="0">
                <a:solidFill>
                  <a:srgbClr val="0070C0"/>
                </a:solidFill>
                <a:latin typeface="Courier New" pitchFamily="49" charset="0"/>
                <a:cs typeface="Courier New" pitchFamily="49" charset="0"/>
              </a:rPr>
              <a:t>(</a:t>
            </a:r>
            <a:r>
              <a:rPr lang="en-US" sz="2000" b="1" dirty="0" err="1" smtClean="0">
                <a:solidFill>
                  <a:srgbClr val="0070C0"/>
                </a:solidFill>
                <a:latin typeface="Courier New" pitchFamily="49" charset="0"/>
                <a:cs typeface="Courier New" pitchFamily="49" charset="0"/>
              </a:rPr>
              <a:t>xSemaphoreHandle</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xSemaphore</a:t>
            </a:r>
            <a:r>
              <a:rPr lang="en-US" sz="2000" b="1" dirty="0" smtClean="0">
                <a:solidFill>
                  <a:srgbClr val="0070C0"/>
                </a:solidFill>
                <a:latin typeface="Courier New" pitchFamily="49" charset="0"/>
                <a:cs typeface="Courier New" pitchFamily="49" charset="0"/>
              </a:rPr>
              <a:t>);</a:t>
            </a:r>
          </a:p>
          <a:p>
            <a:pPr indent="-342900" fontAlgn="base">
              <a:lnSpc>
                <a:spcPts val="1800"/>
              </a:lnSpc>
              <a:spcBef>
                <a:spcPct val="20000"/>
              </a:spcBef>
              <a:spcAft>
                <a:spcPct val="0"/>
              </a:spcAft>
              <a:buClr>
                <a:srgbClr val="FF0000"/>
              </a:buClr>
              <a:buFont typeface="Wingdings" pitchFamily="2" charset="2"/>
              <a:buChar char="v"/>
            </a:pPr>
            <a:r>
              <a:rPr lang="en-US" sz="2000" dirty="0" err="1" smtClean="0">
                <a:latin typeface="Courier New" pitchFamily="49" charset="0"/>
                <a:cs typeface="Courier New" pitchFamily="49" charset="0"/>
              </a:rPr>
              <a:t>xSemaphore</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pPr>
            <a:r>
              <a:rPr lang="en-US" sz="2000" dirty="0" smtClean="0">
                <a:solidFill>
                  <a:srgbClr val="000000"/>
                </a:solidFill>
                <a:latin typeface="Courier New" pitchFamily="49" charset="0"/>
                <a:cs typeface="Courier New" pitchFamily="49" charset="0"/>
              </a:rPr>
              <a:t>	</a:t>
            </a:r>
            <a:r>
              <a:rPr lang="en-US" sz="2000" dirty="0" smtClean="0"/>
              <a:t> The semaphore being created </a:t>
            </a:r>
          </a:p>
          <a:p>
            <a:pPr indent="-342900" fontAlgn="base">
              <a:lnSpc>
                <a:spcPts val="1800"/>
              </a:lnSpc>
              <a:spcBef>
                <a:spcPct val="20000"/>
              </a:spcBef>
              <a:spcAft>
                <a:spcPct val="0"/>
              </a:spcAft>
              <a:buClr>
                <a:srgbClr val="FF0000"/>
              </a:buClr>
            </a:pPr>
            <a:endParaRPr lang="en-US" sz="20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‘Take’ a Semaphore</a:t>
            </a:r>
            <a:endParaRPr lang="en-GB" sz="3200" dirty="0"/>
          </a:p>
        </p:txBody>
      </p:sp>
      <p:sp>
        <p:nvSpPr>
          <p:cNvPr id="10" name="Rectangle 3"/>
          <p:cNvSpPr txBox="1">
            <a:spLocks noChangeArrowheads="1"/>
          </p:cNvSpPr>
          <p:nvPr/>
        </p:nvSpPr>
        <p:spPr bwMode="auto">
          <a:xfrm>
            <a:off x="101600" y="1700808"/>
            <a:ext cx="9010328"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Use </a:t>
            </a:r>
            <a:r>
              <a:rPr lang="en-US" sz="2400" b="1" dirty="0" err="1" smtClean="0">
                <a:solidFill>
                  <a:srgbClr val="0070C0"/>
                </a:solidFill>
                <a:latin typeface="Courier New" pitchFamily="49" charset="0"/>
                <a:cs typeface="Courier New" pitchFamily="49" charset="0"/>
              </a:rPr>
              <a:t>xSemaphoreTake</a:t>
            </a:r>
            <a:r>
              <a:rPr lang="en-US" sz="2400" b="1" dirty="0" smtClean="0">
                <a:solidFill>
                  <a:srgbClr val="0070C0"/>
                </a:solidFill>
                <a:latin typeface="Courier New" pitchFamily="49" charset="0"/>
                <a:cs typeface="Courier New" pitchFamily="49" charset="0"/>
              </a:rPr>
              <a:t>()</a:t>
            </a:r>
            <a:r>
              <a:rPr lang="en-US" sz="2400" dirty="0" smtClean="0"/>
              <a:t>to ‘take’ a semaphore</a:t>
            </a:r>
          </a:p>
          <a:p>
            <a:pPr marL="342900" indent="-342900" eaLnBrk="0" fontAlgn="base" hangingPunct="0">
              <a:spcBef>
                <a:spcPct val="20000"/>
              </a:spcBef>
              <a:spcAft>
                <a:spcPct val="0"/>
              </a:spcAft>
              <a:buClr>
                <a:srgbClr val="FF0000"/>
              </a:buClr>
            </a:pPr>
            <a:endParaRPr lang="en-US" sz="1000" dirty="0" smtClean="0"/>
          </a:p>
          <a:p>
            <a:pPr marL="342900" indent="-342900" eaLnBrk="0" fontAlgn="base" hangingPunct="0">
              <a:spcBef>
                <a:spcPct val="20000"/>
              </a:spcBef>
              <a:spcAft>
                <a:spcPct val="0"/>
              </a:spcAft>
              <a:buClr>
                <a:srgbClr val="FF0000"/>
              </a:buClr>
            </a:pPr>
            <a:r>
              <a:rPr lang="en-US" sz="2000" b="1" dirty="0" err="1" smtClean="0">
                <a:solidFill>
                  <a:srgbClr val="0070C0"/>
                </a:solidFill>
                <a:latin typeface="Courier New" pitchFamily="49" charset="0"/>
                <a:cs typeface="Courier New" pitchFamily="49" charset="0"/>
              </a:rPr>
              <a:t>portBASE_TYPE</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xSemaphoreTake</a:t>
            </a:r>
            <a:r>
              <a:rPr lang="en-US" sz="2000" b="1" dirty="0" smtClean="0">
                <a:solidFill>
                  <a:srgbClr val="0070C0"/>
                </a:solidFill>
                <a:latin typeface="Courier New" pitchFamily="49" charset="0"/>
                <a:cs typeface="Courier New" pitchFamily="49" charset="0"/>
              </a:rPr>
              <a:t>(</a:t>
            </a:r>
            <a:r>
              <a:rPr lang="en-US" sz="2000" b="1" dirty="0" err="1" smtClean="0">
                <a:solidFill>
                  <a:srgbClr val="0070C0"/>
                </a:solidFill>
                <a:latin typeface="Courier New" pitchFamily="49" charset="0"/>
                <a:cs typeface="Courier New" pitchFamily="49" charset="0"/>
              </a:rPr>
              <a:t>xSemaphoreHandle</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xSemaphore</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portTickType</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xTicksToWait</a:t>
            </a:r>
            <a:r>
              <a:rPr lang="en-US" sz="2000" b="1" dirty="0" smtClean="0">
                <a:solidFill>
                  <a:srgbClr val="0070C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sz="2000" dirty="0" err="1" smtClean="0">
                <a:latin typeface="Courier New" pitchFamily="49" charset="0"/>
                <a:cs typeface="Courier New" pitchFamily="49" charset="0"/>
              </a:rPr>
              <a:t>xSemaphore</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pPr>
            <a:r>
              <a:rPr lang="en-US" sz="2000" dirty="0" smtClean="0">
                <a:solidFill>
                  <a:srgbClr val="000000"/>
                </a:solidFill>
                <a:latin typeface="Courier New" pitchFamily="49" charset="0"/>
                <a:cs typeface="Courier New" pitchFamily="49" charset="0"/>
              </a:rPr>
              <a:t>	</a:t>
            </a:r>
            <a:r>
              <a:rPr lang="en-US" sz="2000" dirty="0" smtClean="0"/>
              <a:t>The semaphore being ‘taken’</a:t>
            </a:r>
          </a:p>
          <a:p>
            <a:pPr indent="-342900" fontAlgn="base">
              <a:lnSpc>
                <a:spcPts val="1800"/>
              </a:lnSpc>
              <a:spcBef>
                <a:spcPct val="20000"/>
              </a:spcBef>
              <a:spcAft>
                <a:spcPct val="0"/>
              </a:spcAft>
              <a:buClr>
                <a:srgbClr val="FF0000"/>
              </a:buClr>
              <a:buFont typeface="Wingdings" pitchFamily="2" charset="2"/>
              <a:buChar char="v"/>
            </a:pPr>
            <a:r>
              <a:rPr lang="en-US" sz="2000" dirty="0" err="1" smtClean="0">
                <a:latin typeface="Courier New" pitchFamily="49" charset="0"/>
                <a:cs typeface="Courier New" pitchFamily="49" charset="0"/>
              </a:rPr>
              <a:t>xTicksToWait</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pPr>
            <a:r>
              <a:rPr lang="en-US" sz="2000" dirty="0" smtClean="0">
                <a:latin typeface="Courier New" pitchFamily="49" charset="0"/>
                <a:cs typeface="Courier New" pitchFamily="49" charset="0"/>
              </a:rPr>
              <a:t>	</a:t>
            </a:r>
            <a:r>
              <a:rPr lang="en-US" sz="2000" dirty="0" smtClean="0"/>
              <a:t>The maximum amount of time the task should remain in the Blocked 	state; </a:t>
            </a:r>
          </a:p>
          <a:p>
            <a:pPr indent="-342900" fontAlgn="base">
              <a:lnSpc>
                <a:spcPts val="1800"/>
              </a:lnSpc>
              <a:spcBef>
                <a:spcPct val="20000"/>
              </a:spcBef>
              <a:spcAft>
                <a:spcPct val="0"/>
              </a:spcAft>
              <a:buClr>
                <a:srgbClr val="FF0000"/>
              </a:buClr>
            </a:pPr>
            <a:r>
              <a:rPr lang="en-US" sz="2000" dirty="0" smtClean="0"/>
              <a:t>	Setting </a:t>
            </a:r>
            <a:r>
              <a:rPr lang="en-US" sz="2000" dirty="0" err="1" smtClean="0"/>
              <a:t>xTicksToWait</a:t>
            </a:r>
            <a:r>
              <a:rPr lang="en-US" sz="2000" dirty="0" smtClean="0"/>
              <a:t> to </a:t>
            </a:r>
            <a:r>
              <a:rPr lang="en-US" sz="2000" dirty="0" err="1" smtClean="0"/>
              <a:t>portMAX_DELAY</a:t>
            </a:r>
            <a:r>
              <a:rPr lang="en-US" sz="2000" dirty="0" smtClean="0"/>
              <a:t> will cause the task to wait 	indefinitely</a:t>
            </a:r>
          </a:p>
          <a:p>
            <a:pPr indent="-342900" fontAlgn="base">
              <a:lnSpc>
                <a:spcPts val="1800"/>
              </a:lnSpc>
              <a:spcBef>
                <a:spcPct val="20000"/>
              </a:spcBef>
              <a:spcAft>
                <a:spcPct val="0"/>
              </a:spcAft>
              <a:buClr>
                <a:srgbClr val="FF0000"/>
              </a:buClr>
              <a:buFont typeface="Wingdings" pitchFamily="2" charset="2"/>
              <a:buChar char="v"/>
            </a:pPr>
            <a:r>
              <a:rPr lang="en-US" sz="2000" dirty="0" smtClean="0"/>
              <a:t>Return value</a:t>
            </a:r>
          </a:p>
          <a:p>
            <a:pPr indent="-342900" fontAlgn="base">
              <a:lnSpc>
                <a:spcPts val="1800"/>
              </a:lnSpc>
              <a:spcBef>
                <a:spcPct val="20000"/>
              </a:spcBef>
              <a:spcAft>
                <a:spcPct val="0"/>
              </a:spcAft>
              <a:buClr>
                <a:srgbClr val="FF0000"/>
              </a:buClr>
            </a:pPr>
            <a:r>
              <a:rPr lang="en-US" sz="2000" dirty="0" smtClean="0"/>
              <a:t>	 </a:t>
            </a:r>
            <a:r>
              <a:rPr lang="en-US" sz="2000" dirty="0" err="1" smtClean="0">
                <a:latin typeface="Courier New" pitchFamily="49" charset="0"/>
                <a:cs typeface="Courier New" pitchFamily="49" charset="0"/>
              </a:rPr>
              <a:t>pdPASS</a:t>
            </a:r>
            <a:r>
              <a:rPr lang="en-US" sz="2000" dirty="0" smtClean="0"/>
              <a:t> will only be returned if it was successful in obtaining the 	semaphore</a:t>
            </a:r>
          </a:p>
          <a:p>
            <a:pPr indent="-342900" fontAlgn="base">
              <a:lnSpc>
                <a:spcPts val="1800"/>
              </a:lnSpc>
              <a:spcBef>
                <a:spcPct val="20000"/>
              </a:spcBef>
              <a:spcAft>
                <a:spcPct val="0"/>
              </a:spcAft>
              <a:buClr>
                <a:srgbClr val="FF0000"/>
              </a:buClr>
            </a:pPr>
            <a:r>
              <a:rPr lang="en-US" sz="2000" dirty="0" smtClean="0"/>
              <a:t>	 </a:t>
            </a:r>
            <a:r>
              <a:rPr lang="en-US" sz="2000" dirty="0" err="1" smtClean="0">
                <a:latin typeface="Courier New" pitchFamily="49" charset="0"/>
                <a:cs typeface="Courier New" pitchFamily="49" charset="0"/>
              </a:rPr>
              <a:t>pdFALSE</a:t>
            </a:r>
            <a:r>
              <a:rPr lang="en-US" sz="2000" dirty="0" smtClean="0"/>
              <a:t> if the semaphore was not available</a:t>
            </a:r>
          </a:p>
          <a:p>
            <a:pPr marL="342900" indent="-342900" eaLnBrk="0" fontAlgn="base" hangingPunct="0">
              <a:spcBef>
                <a:spcPct val="20000"/>
              </a:spcBef>
              <a:spcAft>
                <a:spcPct val="0"/>
              </a:spcAft>
              <a:buClr>
                <a:srgbClr val="FF0000"/>
              </a:buClr>
            </a:pPr>
            <a:endParaRPr lang="en-US" sz="2000" b="1" dirty="0" smtClean="0">
              <a:solidFill>
                <a:srgbClr val="0070C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‘Give’ a Semaphore</a:t>
            </a:r>
            <a:endParaRPr lang="en-GB" sz="3200" dirty="0"/>
          </a:p>
        </p:txBody>
      </p:sp>
      <p:sp>
        <p:nvSpPr>
          <p:cNvPr id="10" name="Rectangle 3"/>
          <p:cNvSpPr txBox="1">
            <a:spLocks noChangeArrowheads="1"/>
          </p:cNvSpPr>
          <p:nvPr/>
        </p:nvSpPr>
        <p:spPr bwMode="auto">
          <a:xfrm>
            <a:off x="101600" y="1700808"/>
            <a:ext cx="9010328"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Use </a:t>
            </a:r>
            <a:r>
              <a:rPr lang="en-US" sz="2400" b="1" dirty="0" err="1" smtClean="0">
                <a:solidFill>
                  <a:srgbClr val="0070C0"/>
                </a:solidFill>
                <a:latin typeface="Courier New" pitchFamily="49" charset="0"/>
                <a:cs typeface="Courier New" pitchFamily="49" charset="0"/>
              </a:rPr>
              <a:t>xSemaphoreGive</a:t>
            </a:r>
            <a:r>
              <a:rPr lang="en-US" sz="2400" b="1" dirty="0" smtClean="0">
                <a:solidFill>
                  <a:srgbClr val="0070C0"/>
                </a:solidFill>
                <a:latin typeface="Courier New" pitchFamily="49" charset="0"/>
                <a:cs typeface="Courier New" pitchFamily="49" charset="0"/>
              </a:rPr>
              <a:t>()</a:t>
            </a:r>
            <a:r>
              <a:rPr lang="en-US" sz="2000" dirty="0" smtClean="0"/>
              <a:t>(</a:t>
            </a:r>
            <a:r>
              <a:rPr lang="en-US" sz="2400" b="1" dirty="0" err="1" smtClean="0">
                <a:solidFill>
                  <a:srgbClr val="0070C0"/>
                </a:solidFill>
                <a:latin typeface="Courier New" pitchFamily="49" charset="0"/>
                <a:cs typeface="Courier New" pitchFamily="49" charset="0"/>
              </a:rPr>
              <a:t>xSemaphoreGiveFromISR</a:t>
            </a:r>
            <a:r>
              <a:rPr lang="en-US" sz="2400" b="1" dirty="0" smtClean="0">
                <a:solidFill>
                  <a:srgbClr val="0070C0"/>
                </a:solidFill>
                <a:latin typeface="Courier New" pitchFamily="49" charset="0"/>
                <a:cs typeface="Courier New" pitchFamily="49" charset="0"/>
              </a:rPr>
              <a:t>()</a:t>
            </a:r>
            <a:r>
              <a:rPr lang="en-US" sz="2000" dirty="0" smtClean="0"/>
              <a:t>)</a:t>
            </a:r>
            <a:r>
              <a:rPr lang="en-US" sz="2400" dirty="0" smtClean="0"/>
              <a:t>to ‘give’ a semaphore (when in an ISR)</a:t>
            </a:r>
          </a:p>
          <a:p>
            <a:pPr marL="342900" indent="-342900" eaLnBrk="0" fontAlgn="base" hangingPunct="0">
              <a:spcBef>
                <a:spcPct val="20000"/>
              </a:spcBef>
              <a:spcAft>
                <a:spcPct val="0"/>
              </a:spcAft>
              <a:buClr>
                <a:srgbClr val="FF0000"/>
              </a:buClr>
            </a:pPr>
            <a:endParaRPr lang="en-US" sz="1000" dirty="0" smtClean="0"/>
          </a:p>
          <a:p>
            <a:pPr marL="342900" indent="-342900" eaLnBrk="0" fontAlgn="base" hangingPunct="0">
              <a:spcBef>
                <a:spcPct val="20000"/>
              </a:spcBef>
              <a:spcAft>
                <a:spcPct val="0"/>
              </a:spcAft>
              <a:buClr>
                <a:srgbClr val="FF0000"/>
              </a:buClr>
            </a:pPr>
            <a:r>
              <a:rPr lang="en-US" b="1" dirty="0" err="1" smtClean="0">
                <a:solidFill>
                  <a:srgbClr val="0070C0"/>
                </a:solidFill>
                <a:latin typeface="Courier New" pitchFamily="49" charset="0"/>
                <a:cs typeface="Courier New" pitchFamily="49" charset="0"/>
              </a:rPr>
              <a:t>portBASE_TYPE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xSemaphoreGiveFromISR</a:t>
            </a:r>
            <a:r>
              <a:rPr lang="en-US" b="1" dirty="0" smtClean="0">
                <a:solidFill>
                  <a:srgbClr val="0070C0"/>
                </a:solidFill>
                <a:latin typeface="Courier New" pitchFamily="49" charset="0"/>
                <a:cs typeface="Courier New" pitchFamily="49" charset="0"/>
              </a:rPr>
              <a:t>(</a:t>
            </a:r>
          </a:p>
          <a:p>
            <a:pPr marL="34290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xSemaphoreHandle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xSemaphore</a:t>
            </a:r>
            <a:r>
              <a:rPr lang="en-US" b="1" dirty="0" smtClean="0">
                <a:solidFill>
                  <a:srgbClr val="0070C0"/>
                </a:solidFill>
                <a:latin typeface="Courier New" pitchFamily="49" charset="0"/>
                <a:cs typeface="Courier New" pitchFamily="49" charset="0"/>
              </a:rPr>
              <a:t>,</a:t>
            </a:r>
          </a:p>
          <a:p>
            <a:pPr marL="34290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portBASE_TYPE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pxHigherPriorityTaskWoken</a:t>
            </a:r>
            <a:r>
              <a:rPr lang="en-US" b="1" dirty="0" smtClean="0">
                <a:solidFill>
                  <a:srgbClr val="0070C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sz="2000" dirty="0" err="1" smtClean="0">
                <a:latin typeface="Courier New" pitchFamily="49" charset="0"/>
                <a:cs typeface="Courier New" pitchFamily="49" charset="0"/>
              </a:rPr>
              <a:t>xSemaphore</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pPr>
            <a:r>
              <a:rPr lang="en-US" sz="2000" dirty="0" smtClean="0">
                <a:solidFill>
                  <a:srgbClr val="000000"/>
                </a:solidFill>
                <a:latin typeface="Courier New" pitchFamily="49" charset="0"/>
                <a:cs typeface="Courier New" pitchFamily="49" charset="0"/>
              </a:rPr>
              <a:t>	</a:t>
            </a:r>
            <a:r>
              <a:rPr lang="en-US" sz="2000" dirty="0" smtClean="0"/>
              <a:t> The semaphore being ‘given’</a:t>
            </a:r>
          </a:p>
          <a:p>
            <a:pPr indent="-342900" fontAlgn="base">
              <a:lnSpc>
                <a:spcPts val="1800"/>
              </a:lnSpc>
              <a:spcBef>
                <a:spcPct val="20000"/>
              </a:spcBef>
              <a:spcAft>
                <a:spcPct val="0"/>
              </a:spcAft>
              <a:buClr>
                <a:srgbClr val="FF0000"/>
              </a:buClr>
              <a:buFont typeface="Wingdings" pitchFamily="2" charset="2"/>
              <a:buChar char="v"/>
            </a:pPr>
            <a:r>
              <a:rPr lang="en-US" sz="2000" dirty="0" err="1" smtClean="0">
                <a:latin typeface="Courier New" pitchFamily="49" charset="0"/>
                <a:cs typeface="Courier New" pitchFamily="49" charset="0"/>
              </a:rPr>
              <a:t>pxHigherPriorityTaskWoken</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pPr>
            <a:r>
              <a:rPr lang="en-US" sz="2000" dirty="0" smtClean="0">
                <a:latin typeface="Courier New" pitchFamily="49" charset="0"/>
                <a:cs typeface="Courier New" pitchFamily="49" charset="0"/>
              </a:rPr>
              <a:t>	</a:t>
            </a:r>
            <a:r>
              <a:rPr lang="en-US" sz="2000" dirty="0" smtClean="0"/>
              <a:t>If the handle task has a higher priority than the currently executing 	task (the task that was interrupted), this value will be set to </a:t>
            </a:r>
            <a:r>
              <a:rPr lang="en-US" sz="2000" dirty="0" err="1" smtClean="0">
                <a:latin typeface="Courier New" pitchFamily="49" charset="0"/>
                <a:cs typeface="Courier New" pitchFamily="49" charset="0"/>
              </a:rPr>
              <a:t>pdTRUE</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buFont typeface="Wingdings" pitchFamily="2" charset="2"/>
              <a:buChar char="v"/>
            </a:pPr>
            <a:r>
              <a:rPr lang="en-US" sz="2000" dirty="0" smtClean="0"/>
              <a:t>Return value</a:t>
            </a:r>
          </a:p>
          <a:p>
            <a:pPr indent="-342900" fontAlgn="base">
              <a:lnSpc>
                <a:spcPts val="1800"/>
              </a:lnSpc>
              <a:spcBef>
                <a:spcPct val="20000"/>
              </a:spcBef>
              <a:spcAft>
                <a:spcPct val="0"/>
              </a:spcAft>
              <a:buClr>
                <a:srgbClr val="FF0000"/>
              </a:buClr>
            </a:pPr>
            <a:r>
              <a:rPr lang="en-US" sz="2000" dirty="0" smtClean="0"/>
              <a:t>	 </a:t>
            </a:r>
            <a:r>
              <a:rPr lang="en-US" sz="2000" dirty="0" err="1" smtClean="0">
                <a:latin typeface="Courier New" pitchFamily="49" charset="0"/>
                <a:cs typeface="Courier New" pitchFamily="49" charset="0"/>
              </a:rPr>
              <a:t>pdPASS</a:t>
            </a:r>
            <a:r>
              <a:rPr lang="en-US" sz="2000" dirty="0" smtClean="0"/>
              <a:t> will only be returned if successful</a:t>
            </a:r>
          </a:p>
          <a:p>
            <a:pPr indent="-342900" fontAlgn="base">
              <a:lnSpc>
                <a:spcPts val="1800"/>
              </a:lnSpc>
              <a:spcBef>
                <a:spcPct val="20000"/>
              </a:spcBef>
              <a:spcAft>
                <a:spcPct val="0"/>
              </a:spcAft>
              <a:buClr>
                <a:srgbClr val="FF0000"/>
              </a:buClr>
            </a:pPr>
            <a:r>
              <a:rPr lang="en-US" sz="2000" dirty="0" smtClean="0"/>
              <a:t>	 </a:t>
            </a:r>
            <a:r>
              <a:rPr lang="en-US" sz="2000" dirty="0" err="1" smtClean="0">
                <a:latin typeface="Courier New" pitchFamily="49" charset="0"/>
                <a:cs typeface="Courier New" pitchFamily="49" charset="0"/>
              </a:rPr>
              <a:t>pdFAIL</a:t>
            </a:r>
            <a:r>
              <a:rPr lang="en-US" sz="2000" dirty="0" smtClean="0"/>
              <a:t> if a semaphore is already available and cannot be given</a:t>
            </a:r>
          </a:p>
          <a:p>
            <a:pPr marL="342900" indent="-342900" eaLnBrk="0" fontAlgn="base" hangingPunct="0">
              <a:spcBef>
                <a:spcPct val="20000"/>
              </a:spcBef>
              <a:spcAft>
                <a:spcPct val="0"/>
              </a:spcAft>
              <a:buClr>
                <a:srgbClr val="FF0000"/>
              </a:buClr>
            </a:pPr>
            <a:endParaRPr lang="en-US" sz="2000" b="1" dirty="0" smtClean="0">
              <a:solidFill>
                <a:srgbClr val="0070C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3.2 Counting Semaphores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When interrupts come at a speed faster than the handler task can process, events will be lost</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Counting semaphore can be thought of as queues that have a length of more than one</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Each time a counting semaphore is ‘given’, another space in its queue is used, </a:t>
            </a:r>
            <a:r>
              <a:rPr lang="en-US" sz="2400" dirty="0" smtClean="0">
                <a:solidFill>
                  <a:srgbClr val="00B0F0"/>
                </a:solidFill>
              </a:rPr>
              <a:t>count value </a:t>
            </a:r>
            <a:r>
              <a:rPr lang="en-US" sz="2400" dirty="0" smtClean="0"/>
              <a:t>is the length of the queue</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Counting semaphores are typically used for two things:</a:t>
            </a:r>
          </a:p>
          <a:p>
            <a:pPr marL="800100" lvl="1" indent="-342900" eaLnBrk="0" fontAlgn="base" hangingPunct="0">
              <a:spcBef>
                <a:spcPct val="20000"/>
              </a:spcBef>
              <a:spcAft>
                <a:spcPct val="0"/>
              </a:spcAft>
              <a:buClr>
                <a:srgbClr val="FF0000"/>
              </a:buClr>
              <a:buFont typeface="Monotype Sorts" pitchFamily="2" charset="2"/>
              <a:buChar char="z"/>
            </a:pPr>
            <a:r>
              <a:rPr lang="en-US" sz="2000" b="1" dirty="0" smtClean="0"/>
              <a:t>Counting events: </a:t>
            </a:r>
            <a:r>
              <a:rPr lang="en-US" sz="2000" dirty="0" smtClean="0"/>
              <a:t>the count value is the difference between the number of events that have occurred and the number that have been processed</a:t>
            </a:r>
          </a:p>
          <a:p>
            <a:pPr marL="800100" lvl="1" indent="-342900" eaLnBrk="0" fontAlgn="base" hangingPunct="0">
              <a:spcBef>
                <a:spcPct val="20000"/>
              </a:spcBef>
              <a:spcAft>
                <a:spcPct val="0"/>
              </a:spcAft>
              <a:buClr>
                <a:srgbClr val="FF0000"/>
              </a:buClr>
              <a:buFont typeface="Monotype Sorts" pitchFamily="2" charset="2"/>
              <a:buChar char="z"/>
            </a:pPr>
            <a:r>
              <a:rPr lang="en-US" sz="2000" b="1" dirty="0" smtClean="0"/>
              <a:t>Resource management: </a:t>
            </a:r>
            <a:r>
              <a:rPr lang="en-US" sz="2000" dirty="0" smtClean="0"/>
              <a:t>the count value indicates the number of resources available; a task must first obtains a semaphore before obtains the control of a resource; a task returns a semaphore when finishing with the resource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Using a counting semaphore to ‘count’ events</a:t>
            </a:r>
            <a:endParaRPr lang="en-GB" sz="3200" dirty="0"/>
          </a:p>
        </p:txBody>
      </p:sp>
      <p:pic>
        <p:nvPicPr>
          <p:cNvPr id="13314" name="Picture 2"/>
          <p:cNvPicPr>
            <a:picLocks noChangeAspect="1" noChangeArrowheads="1"/>
          </p:cNvPicPr>
          <p:nvPr/>
        </p:nvPicPr>
        <p:blipFill>
          <a:blip r:embed="rId3" cstate="print"/>
          <a:srcRect/>
          <a:stretch>
            <a:fillRect/>
          </a:stretch>
        </p:blipFill>
        <p:spPr bwMode="auto">
          <a:xfrm>
            <a:off x="179512" y="1700808"/>
            <a:ext cx="4139952" cy="4036453"/>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4788024" y="2564904"/>
            <a:ext cx="4243031" cy="4104456"/>
          </a:xfrm>
          <a:prstGeom prst="rect">
            <a:avLst/>
          </a:prstGeom>
          <a:noFill/>
          <a:ln w="9525">
            <a:noFill/>
            <a:miter lim="800000"/>
            <a:headEnd/>
            <a:tailEnd/>
          </a:ln>
        </p:spPr>
      </p:pic>
      <p:cxnSp>
        <p:nvCxnSpPr>
          <p:cNvPr id="7" name="形状 6"/>
          <p:cNvCxnSpPr>
            <a:stCxn id="13314" idx="2"/>
            <a:endCxn id="13315" idx="0"/>
          </p:cNvCxnSpPr>
          <p:nvPr/>
        </p:nvCxnSpPr>
        <p:spPr bwMode="auto">
          <a:xfrm rot="5400000" flipH="1" flipV="1">
            <a:off x="2993335" y="1821057"/>
            <a:ext cx="3172357" cy="4660052"/>
          </a:xfrm>
          <a:prstGeom prst="bentConnector5">
            <a:avLst>
              <a:gd name="adj1" fmla="val -7206"/>
              <a:gd name="adj2" fmla="val 49447"/>
              <a:gd name="adj3" fmla="val 107206"/>
            </a:avLst>
          </a:prstGeom>
          <a:no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Create a Counting Semaphore</a:t>
            </a:r>
            <a:endParaRPr lang="en-GB" sz="3200" dirty="0"/>
          </a:p>
        </p:txBody>
      </p:sp>
      <p:sp>
        <p:nvSpPr>
          <p:cNvPr id="5" name="Rectangle 3"/>
          <p:cNvSpPr txBox="1">
            <a:spLocks noChangeArrowheads="1"/>
          </p:cNvSpPr>
          <p:nvPr/>
        </p:nvSpPr>
        <p:spPr bwMode="auto">
          <a:xfrm>
            <a:off x="101600" y="1700808"/>
            <a:ext cx="9010328"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Use </a:t>
            </a:r>
            <a:r>
              <a:rPr lang="en-US" sz="2400" b="1" dirty="0" err="1" smtClean="0">
                <a:solidFill>
                  <a:srgbClr val="0070C0"/>
                </a:solidFill>
                <a:latin typeface="Courier New" pitchFamily="49" charset="0"/>
                <a:cs typeface="Courier New" pitchFamily="49" charset="0"/>
              </a:rPr>
              <a:t>xSemaphoreCreateCounting</a:t>
            </a:r>
            <a:r>
              <a:rPr lang="en-US" sz="2400" b="1" dirty="0" smtClean="0">
                <a:solidFill>
                  <a:srgbClr val="0070C0"/>
                </a:solidFill>
                <a:latin typeface="Courier New" pitchFamily="49" charset="0"/>
                <a:cs typeface="Courier New" pitchFamily="49" charset="0"/>
              </a:rPr>
              <a:t>()</a:t>
            </a:r>
            <a:r>
              <a:rPr lang="en-US" sz="2400" dirty="0" smtClean="0"/>
              <a:t>to create a counting semaphore</a:t>
            </a:r>
          </a:p>
          <a:p>
            <a:pPr marL="342900" indent="-342900" eaLnBrk="0" fontAlgn="base" hangingPunct="0">
              <a:spcBef>
                <a:spcPct val="20000"/>
              </a:spcBef>
              <a:spcAft>
                <a:spcPct val="0"/>
              </a:spcAft>
              <a:buClr>
                <a:srgbClr val="FF0000"/>
              </a:buClr>
            </a:pPr>
            <a:endParaRPr lang="en-US" sz="1000" dirty="0" smtClean="0"/>
          </a:p>
          <a:p>
            <a:pPr marL="342900" indent="-342900" eaLnBrk="0" fontAlgn="base" hangingPunct="0">
              <a:spcBef>
                <a:spcPct val="20000"/>
              </a:spcBef>
              <a:spcAft>
                <a:spcPct val="0"/>
              </a:spcAft>
              <a:buClr>
                <a:srgbClr val="FF0000"/>
              </a:buClr>
            </a:pPr>
            <a:r>
              <a:rPr lang="en-US" b="1" dirty="0" err="1" smtClean="0">
                <a:solidFill>
                  <a:srgbClr val="0070C0"/>
                </a:solidFill>
                <a:latin typeface="Courier New" pitchFamily="49" charset="0"/>
                <a:cs typeface="Courier New" pitchFamily="49" charset="0"/>
              </a:rPr>
              <a:t>xSemaphoreHandle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xSemaphoreCreateCounting</a:t>
            </a:r>
            <a:r>
              <a:rPr lang="en-US" b="1" dirty="0" smtClean="0">
                <a:solidFill>
                  <a:srgbClr val="0070C0"/>
                </a:solidFill>
                <a:latin typeface="Courier New" pitchFamily="49" charset="0"/>
                <a:cs typeface="Courier New" pitchFamily="49" charset="0"/>
              </a:rPr>
              <a:t>( </a:t>
            </a:r>
          </a:p>
          <a:p>
            <a:pPr marL="34290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			unsigned </a:t>
            </a:r>
            <a:r>
              <a:rPr lang="en-US" b="1" dirty="0" err="1" smtClean="0">
                <a:solidFill>
                  <a:srgbClr val="0070C0"/>
                </a:solidFill>
                <a:latin typeface="Courier New" pitchFamily="49" charset="0"/>
                <a:cs typeface="Courier New" pitchFamily="49" charset="0"/>
              </a:rPr>
              <a:t>portBASE_TYPE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uxMaxCount</a:t>
            </a:r>
            <a:r>
              <a:rPr lang="en-US" b="1" dirty="0" smtClean="0">
                <a:solidFill>
                  <a:srgbClr val="0070C0"/>
                </a:solidFill>
                <a:latin typeface="Courier New" pitchFamily="49" charset="0"/>
                <a:cs typeface="Courier New" pitchFamily="49" charset="0"/>
              </a:rPr>
              <a:t>,</a:t>
            </a:r>
          </a:p>
          <a:p>
            <a:pPr marL="342900" indent="-342900" eaLnBrk="0" fontAlgn="base" hangingPunct="0">
              <a:spcBef>
                <a:spcPct val="20000"/>
              </a:spcBef>
              <a:spcAft>
                <a:spcPct val="0"/>
              </a:spcAft>
              <a:buClr>
                <a:srgbClr val="FF0000"/>
              </a:buClr>
            </a:pPr>
            <a:r>
              <a:rPr lang="en-US" b="1" dirty="0" smtClean="0">
                <a:solidFill>
                  <a:srgbClr val="0070C0"/>
                </a:solidFill>
                <a:latin typeface="Courier New" pitchFamily="49" charset="0"/>
                <a:cs typeface="Courier New" pitchFamily="49" charset="0"/>
              </a:rPr>
              <a:t>			unsigned </a:t>
            </a:r>
            <a:r>
              <a:rPr lang="en-US" b="1" dirty="0" err="1" smtClean="0">
                <a:solidFill>
                  <a:srgbClr val="0070C0"/>
                </a:solidFill>
                <a:latin typeface="Courier New" pitchFamily="49" charset="0"/>
                <a:cs typeface="Courier New" pitchFamily="49" charset="0"/>
              </a:rPr>
              <a:t>portBASE_TYPE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uxInitialCount</a:t>
            </a:r>
            <a:r>
              <a:rPr lang="en-US" b="1" dirty="0" smtClean="0">
                <a:solidFill>
                  <a:srgbClr val="0070C0"/>
                </a:solidFill>
                <a:latin typeface="Courier New" pitchFamily="49" charset="0"/>
                <a:cs typeface="Courier New" pitchFamily="49" charset="0"/>
              </a:rPr>
              <a:t> );</a:t>
            </a:r>
          </a:p>
          <a:p>
            <a:pPr indent="-342900" fontAlgn="base">
              <a:lnSpc>
                <a:spcPts val="1800"/>
              </a:lnSpc>
              <a:spcBef>
                <a:spcPct val="20000"/>
              </a:spcBef>
              <a:spcAft>
                <a:spcPct val="0"/>
              </a:spcAft>
              <a:buClr>
                <a:srgbClr val="FF0000"/>
              </a:buClr>
              <a:buFont typeface="Wingdings" pitchFamily="2" charset="2"/>
              <a:buChar char="v"/>
            </a:pPr>
            <a:r>
              <a:rPr lang="en-US" sz="2000" dirty="0" err="1" smtClean="0">
                <a:latin typeface="Courier New" pitchFamily="49" charset="0"/>
                <a:cs typeface="Courier New" pitchFamily="49" charset="0"/>
              </a:rPr>
              <a:t>uxMaxCount</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pPr>
            <a:r>
              <a:rPr lang="en-US" sz="2000" dirty="0" smtClean="0">
                <a:solidFill>
                  <a:srgbClr val="000000"/>
                </a:solidFill>
                <a:latin typeface="Courier New" pitchFamily="49" charset="0"/>
                <a:cs typeface="Courier New" pitchFamily="49" charset="0"/>
              </a:rPr>
              <a:t>	</a:t>
            </a:r>
            <a:r>
              <a:rPr lang="en-US" sz="2000" dirty="0" smtClean="0"/>
              <a:t> The maximum value the semaphore will count to</a:t>
            </a:r>
          </a:p>
          <a:p>
            <a:pPr indent="-342900" fontAlgn="base">
              <a:lnSpc>
                <a:spcPts val="1800"/>
              </a:lnSpc>
              <a:spcBef>
                <a:spcPct val="20000"/>
              </a:spcBef>
              <a:spcAft>
                <a:spcPct val="0"/>
              </a:spcAft>
              <a:buClr>
                <a:srgbClr val="FF0000"/>
              </a:buClr>
              <a:buFont typeface="Wingdings" pitchFamily="2" charset="2"/>
              <a:buChar char="v"/>
            </a:pPr>
            <a:r>
              <a:rPr lang="en-US" sz="2000" dirty="0" err="1" smtClean="0">
                <a:latin typeface="Courier New" pitchFamily="49" charset="0"/>
                <a:cs typeface="Courier New" pitchFamily="49" charset="0"/>
              </a:rPr>
              <a:t>uxInitialCount</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pPr>
            <a:r>
              <a:rPr lang="en-US" sz="2000" dirty="0" smtClean="0">
                <a:latin typeface="Courier New" pitchFamily="49" charset="0"/>
                <a:cs typeface="Courier New" pitchFamily="49" charset="0"/>
              </a:rPr>
              <a:t>	</a:t>
            </a:r>
            <a:r>
              <a:rPr lang="en-US" sz="2000" dirty="0" smtClean="0"/>
              <a:t> The initial count value of the semaphore after it has been created</a:t>
            </a:r>
            <a:endParaRPr lang="en-US" sz="2000" dirty="0" smtClean="0">
              <a:latin typeface="Courier New" pitchFamily="49" charset="0"/>
              <a:cs typeface="Courier New" pitchFamily="49" charset="0"/>
            </a:endParaRPr>
          </a:p>
          <a:p>
            <a:pPr indent="-342900" fontAlgn="base">
              <a:lnSpc>
                <a:spcPts val="1800"/>
              </a:lnSpc>
              <a:spcBef>
                <a:spcPct val="20000"/>
              </a:spcBef>
              <a:spcAft>
                <a:spcPct val="0"/>
              </a:spcAft>
              <a:buClr>
                <a:srgbClr val="FF0000"/>
              </a:buClr>
              <a:buFont typeface="Wingdings" pitchFamily="2" charset="2"/>
              <a:buChar char="v"/>
            </a:pPr>
            <a:r>
              <a:rPr lang="en-US" sz="2000" dirty="0" smtClean="0"/>
              <a:t>Return value</a:t>
            </a:r>
          </a:p>
          <a:p>
            <a:pPr indent="-342900" fontAlgn="base">
              <a:lnSpc>
                <a:spcPts val="1800"/>
              </a:lnSpc>
              <a:spcBef>
                <a:spcPct val="20000"/>
              </a:spcBef>
              <a:spcAft>
                <a:spcPct val="0"/>
              </a:spcAft>
              <a:buClr>
                <a:srgbClr val="FF0000"/>
              </a:buClr>
            </a:pPr>
            <a:r>
              <a:rPr lang="en-US" sz="2000" dirty="0" smtClean="0"/>
              <a:t>	If NULL is returned then the semaphore could not be created 	because there was insufficient heap memory available</a:t>
            </a:r>
          </a:p>
          <a:p>
            <a:pPr indent="-342900" fontAlgn="base">
              <a:lnSpc>
                <a:spcPts val="1800"/>
              </a:lnSpc>
              <a:spcBef>
                <a:spcPct val="20000"/>
              </a:spcBef>
              <a:spcAft>
                <a:spcPct val="0"/>
              </a:spcAft>
              <a:buClr>
                <a:srgbClr val="FF0000"/>
              </a:buClr>
            </a:pPr>
            <a:endParaRPr lang="en-US" sz="2000" dirty="0" smtClean="0"/>
          </a:p>
          <a:p>
            <a:pPr indent="-342900" fontAlgn="base">
              <a:lnSpc>
                <a:spcPts val="1800"/>
              </a:lnSpc>
              <a:spcBef>
                <a:spcPct val="20000"/>
              </a:spcBef>
              <a:spcAft>
                <a:spcPct val="0"/>
              </a:spcAft>
              <a:buClr>
                <a:srgbClr val="FF0000"/>
              </a:buClr>
            </a:pPr>
            <a:r>
              <a:rPr lang="en-US" sz="2000" dirty="0" smtClean="0"/>
              <a:t>	A non-NULL value being returned indicates that the semaphore was 	created successfully. The returned value should be stored as the 	handle to the created semaphore.</a:t>
            </a:r>
          </a:p>
          <a:p>
            <a:pPr marL="342900" indent="-342900" eaLnBrk="0" fontAlgn="base" hangingPunct="0">
              <a:spcBef>
                <a:spcPct val="20000"/>
              </a:spcBef>
              <a:spcAft>
                <a:spcPct val="0"/>
              </a:spcAft>
              <a:buClr>
                <a:srgbClr val="FF0000"/>
              </a:buClr>
            </a:pPr>
            <a:endParaRPr lang="en-US" sz="2000" b="1" dirty="0" smtClean="0">
              <a:solidFill>
                <a:srgbClr val="0070C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 Resource Management</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Resources that are shared between tasks or between tasks and interrupts needs to be managed using a ‘mutual exclusion’ technique to ensure data consistency</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Topics covered:</a:t>
            </a:r>
          </a:p>
          <a:p>
            <a:pPr lvl="1">
              <a:lnSpc>
                <a:spcPct val="150000"/>
              </a:lnSpc>
              <a:buFont typeface="Wingdings" pitchFamily="2" charset="2"/>
              <a:buChar char="v"/>
            </a:pPr>
            <a:r>
              <a:rPr lang="en-US" sz="2000" dirty="0" smtClean="0"/>
              <a:t>When and why resource management and control is necessary.</a:t>
            </a:r>
          </a:p>
          <a:p>
            <a:pPr lvl="1">
              <a:lnSpc>
                <a:spcPct val="150000"/>
              </a:lnSpc>
              <a:buFont typeface="Wingdings" pitchFamily="2" charset="2"/>
              <a:buChar char="v"/>
            </a:pPr>
            <a:r>
              <a:rPr lang="en-US" sz="2000" dirty="0" smtClean="0"/>
              <a:t>What a critical section is.</a:t>
            </a:r>
          </a:p>
          <a:p>
            <a:pPr lvl="1">
              <a:lnSpc>
                <a:spcPct val="150000"/>
              </a:lnSpc>
              <a:buFont typeface="Wingdings" pitchFamily="2" charset="2"/>
              <a:buChar char="v"/>
            </a:pPr>
            <a:r>
              <a:rPr lang="en-US" sz="2000" dirty="0" smtClean="0"/>
              <a:t>What mutual exclusion means.</a:t>
            </a:r>
          </a:p>
          <a:p>
            <a:pPr lvl="1">
              <a:lnSpc>
                <a:spcPct val="150000"/>
              </a:lnSpc>
              <a:buFont typeface="Wingdings" pitchFamily="2" charset="2"/>
              <a:buChar char="v"/>
            </a:pPr>
            <a:r>
              <a:rPr lang="en-US" sz="2000" dirty="0" smtClean="0"/>
              <a:t>What it means to suspend the scheduler.</a:t>
            </a:r>
          </a:p>
          <a:p>
            <a:pPr lvl="1">
              <a:lnSpc>
                <a:spcPct val="150000"/>
              </a:lnSpc>
              <a:buFont typeface="Wingdings" pitchFamily="2" charset="2"/>
              <a:buChar char="v"/>
            </a:pPr>
            <a:r>
              <a:rPr lang="en-US" sz="2000" dirty="0" smtClean="0"/>
              <a:t>How to use a </a:t>
            </a:r>
            <a:r>
              <a:rPr lang="en-US" sz="2000" dirty="0" err="1" smtClean="0"/>
              <a:t>mutex</a:t>
            </a:r>
            <a:r>
              <a:rPr lang="en-US" sz="2000" dirty="0" smtClean="0"/>
              <a:t>.</a:t>
            </a:r>
          </a:p>
          <a:p>
            <a:pPr lvl="1">
              <a:lnSpc>
                <a:spcPct val="150000"/>
              </a:lnSpc>
              <a:buFont typeface="Wingdings" pitchFamily="2" charset="2"/>
              <a:buChar char="v"/>
            </a:pPr>
            <a:r>
              <a:rPr lang="en-US" sz="2000" dirty="0" smtClean="0"/>
              <a:t>How to create and use a gatekeeper task.</a:t>
            </a:r>
          </a:p>
          <a:p>
            <a:pPr lvl="1">
              <a:lnSpc>
                <a:spcPct val="150000"/>
              </a:lnSpc>
              <a:buFont typeface="Wingdings" pitchFamily="2" charset="2"/>
              <a:buChar char="v"/>
            </a:pPr>
            <a:r>
              <a:rPr lang="en-US" sz="2000" dirty="0" smtClean="0"/>
              <a:t>What priority inversion is and how priority inheritance can lessen (but not remove) its impact.</a:t>
            </a:r>
            <a:endParaRPr lang="en-US" sz="36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 Resource Management</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Resources that are shared between tasks or between tasks and interrupts needs to be managed using a ‘mutual exclusion’ technique to ensure data consistency</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Topics covered:</a:t>
            </a:r>
          </a:p>
          <a:p>
            <a:pPr lvl="1">
              <a:lnSpc>
                <a:spcPct val="150000"/>
              </a:lnSpc>
              <a:buFont typeface="Wingdings" pitchFamily="2" charset="2"/>
              <a:buChar char="v"/>
            </a:pPr>
            <a:r>
              <a:rPr lang="en-US" sz="2000" dirty="0" smtClean="0"/>
              <a:t>When and why resource management and control is necessary.</a:t>
            </a:r>
          </a:p>
          <a:p>
            <a:pPr lvl="1">
              <a:lnSpc>
                <a:spcPct val="150000"/>
              </a:lnSpc>
              <a:buFont typeface="Wingdings" pitchFamily="2" charset="2"/>
              <a:buChar char="v"/>
            </a:pPr>
            <a:r>
              <a:rPr lang="en-US" sz="2000" dirty="0" smtClean="0"/>
              <a:t>What a critical section is.</a:t>
            </a:r>
          </a:p>
          <a:p>
            <a:pPr lvl="1">
              <a:lnSpc>
                <a:spcPct val="150000"/>
              </a:lnSpc>
              <a:buFont typeface="Wingdings" pitchFamily="2" charset="2"/>
              <a:buChar char="v"/>
            </a:pPr>
            <a:r>
              <a:rPr lang="en-US" sz="2000" dirty="0" smtClean="0"/>
              <a:t>What mutual exclusion means.</a:t>
            </a:r>
          </a:p>
          <a:p>
            <a:pPr lvl="1">
              <a:lnSpc>
                <a:spcPct val="150000"/>
              </a:lnSpc>
              <a:buFont typeface="Wingdings" pitchFamily="2" charset="2"/>
              <a:buChar char="v"/>
            </a:pPr>
            <a:r>
              <a:rPr lang="en-US" sz="2000" dirty="0" smtClean="0"/>
              <a:t>What it means to suspend the scheduler.</a:t>
            </a:r>
          </a:p>
          <a:p>
            <a:pPr lvl="1">
              <a:lnSpc>
                <a:spcPct val="150000"/>
              </a:lnSpc>
              <a:buFont typeface="Wingdings" pitchFamily="2" charset="2"/>
              <a:buChar char="v"/>
            </a:pPr>
            <a:r>
              <a:rPr lang="en-US" sz="2000" dirty="0" smtClean="0"/>
              <a:t>How to use a </a:t>
            </a:r>
            <a:r>
              <a:rPr lang="en-US" sz="2000" dirty="0" err="1" smtClean="0"/>
              <a:t>mutex</a:t>
            </a:r>
            <a:r>
              <a:rPr lang="en-US" sz="2000" dirty="0" smtClean="0"/>
              <a:t>.</a:t>
            </a:r>
          </a:p>
          <a:p>
            <a:pPr lvl="1">
              <a:lnSpc>
                <a:spcPct val="150000"/>
              </a:lnSpc>
              <a:buFont typeface="Wingdings" pitchFamily="2" charset="2"/>
              <a:buChar char="v"/>
            </a:pPr>
            <a:r>
              <a:rPr lang="en-US" sz="2000" dirty="0" smtClean="0"/>
              <a:t>How to create and use a gatekeeper task.</a:t>
            </a:r>
          </a:p>
          <a:p>
            <a:pPr lvl="1">
              <a:lnSpc>
                <a:spcPct val="150000"/>
              </a:lnSpc>
              <a:buFont typeface="Wingdings" pitchFamily="2" charset="2"/>
              <a:buChar char="v"/>
            </a:pPr>
            <a:r>
              <a:rPr lang="en-US" sz="2000" dirty="0" smtClean="0"/>
              <a:t>What priority inversion is and how priority inheritance can lessen (but not remove) its impact.</a:t>
            </a:r>
            <a:endParaRPr lang="en-US" sz="36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4.1 Basic Critical Sections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000" dirty="0" smtClean="0"/>
              <a:t>Basic critical sections protect a region of code from access by other tasks and by interrupts</a:t>
            </a:r>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Regions of code that are surrounded by calls to the macros </a:t>
            </a:r>
            <a:r>
              <a:rPr lang="en-US" sz="2000" b="1" dirty="0" err="1" smtClean="0">
                <a:solidFill>
                  <a:srgbClr val="0070C0"/>
                </a:solidFill>
                <a:latin typeface="Courier New" pitchFamily="49" charset="0"/>
                <a:cs typeface="Courier New" pitchFamily="49" charset="0"/>
              </a:rPr>
              <a:t>taskENTER_CRITICAL</a:t>
            </a:r>
            <a:r>
              <a:rPr lang="en-US" sz="2000" b="1" dirty="0" smtClean="0">
                <a:solidFill>
                  <a:srgbClr val="0070C0"/>
                </a:solidFill>
                <a:latin typeface="Courier New" pitchFamily="49" charset="0"/>
                <a:cs typeface="Courier New" pitchFamily="49" charset="0"/>
              </a:rPr>
              <a:t>()</a:t>
            </a:r>
            <a:r>
              <a:rPr lang="en-US" sz="2000" dirty="0" smtClean="0"/>
              <a:t> and </a:t>
            </a:r>
            <a:r>
              <a:rPr lang="en-US" sz="2000" b="1" dirty="0" err="1" smtClean="0">
                <a:solidFill>
                  <a:srgbClr val="0070C0"/>
                </a:solidFill>
                <a:latin typeface="Courier New" pitchFamily="49" charset="0"/>
                <a:cs typeface="Courier New" pitchFamily="49" charset="0"/>
              </a:rPr>
              <a:t>taskEXIT_CRITICAL</a:t>
            </a:r>
            <a:r>
              <a:rPr lang="en-US" sz="2000" b="1" dirty="0" smtClean="0">
                <a:solidFill>
                  <a:srgbClr val="0070C0"/>
                </a:solidFill>
                <a:latin typeface="Courier New" pitchFamily="49" charset="0"/>
                <a:cs typeface="Courier New" pitchFamily="49" charset="0"/>
              </a:rPr>
              <a:t>() </a:t>
            </a:r>
            <a:r>
              <a:rPr lang="en-US" sz="2000" dirty="0" smtClean="0"/>
              <a:t>respectively, e.g.,</a:t>
            </a:r>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r>
              <a:rPr lang="en-US" sz="2000" dirty="0" smtClean="0"/>
              <a:t>A very crude method of providing mutual exclusion as all or partial interrupts are disabled</a:t>
            </a:r>
          </a:p>
        </p:txBody>
      </p:sp>
      <p:pic>
        <p:nvPicPr>
          <p:cNvPr id="14338" name="Picture 2"/>
          <p:cNvPicPr>
            <a:picLocks noChangeAspect="1" noChangeArrowheads="1"/>
          </p:cNvPicPr>
          <p:nvPr/>
        </p:nvPicPr>
        <p:blipFill>
          <a:blip r:embed="rId3" cstate="print"/>
          <a:srcRect/>
          <a:stretch>
            <a:fillRect/>
          </a:stretch>
        </p:blipFill>
        <p:spPr bwMode="auto">
          <a:xfrm>
            <a:off x="1357040" y="3035052"/>
            <a:ext cx="7597130" cy="3078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4.2 Suspending (Locking) the Scheduler</a:t>
            </a:r>
            <a:endParaRPr lang="en-GB" sz="3200" dirty="0"/>
          </a:p>
        </p:txBody>
      </p:sp>
      <p:sp>
        <p:nvSpPr>
          <p:cNvPr id="10" name="Rectangle 3"/>
          <p:cNvSpPr txBox="1">
            <a:spLocks noChangeArrowheads="1"/>
          </p:cNvSpPr>
          <p:nvPr/>
        </p:nvSpPr>
        <p:spPr bwMode="auto">
          <a:xfrm>
            <a:off x="179512" y="1700808"/>
            <a:ext cx="8830816"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Critical sections can also be created by suspending the scheduler</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critical section that is too long to be implemented by simply disabling interrupts can instead be implemented by suspending the scheduler</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scheduler is suspended by calling </a:t>
            </a:r>
            <a:r>
              <a:rPr lang="en-US" sz="2400" b="1" dirty="0" err="1" smtClean="0">
                <a:solidFill>
                  <a:srgbClr val="0070C0"/>
                </a:solidFill>
                <a:latin typeface="Courier New" pitchFamily="49" charset="0"/>
                <a:cs typeface="Courier New" pitchFamily="49" charset="0"/>
              </a:rPr>
              <a:t>vTaskSuspendAll</a:t>
            </a:r>
            <a:r>
              <a:rPr lang="en-US" sz="2400" b="1" dirty="0" smtClean="0">
                <a:solidFill>
                  <a:srgbClr val="0070C0"/>
                </a:solidFill>
                <a:latin typeface="Courier New" pitchFamily="49" charset="0"/>
                <a:cs typeface="Courier New" pitchFamily="49" charset="0"/>
              </a:rPr>
              <a:t>()</a:t>
            </a:r>
          </a:p>
          <a:p>
            <a:pPr marL="342900" indent="-342900" eaLnBrk="0" fontAlgn="base" hangingPunct="0">
              <a:spcBef>
                <a:spcPct val="20000"/>
              </a:spcBef>
              <a:spcAft>
                <a:spcPct val="0"/>
              </a:spcAft>
              <a:buClr>
                <a:srgbClr val="FF0000"/>
              </a:buClr>
            </a:pPr>
            <a:r>
              <a:rPr lang="en-US" sz="2000" b="1" dirty="0" smtClean="0">
                <a:solidFill>
                  <a:srgbClr val="0070C0"/>
                </a:solidFill>
                <a:latin typeface="Courier New" pitchFamily="49" charset="0"/>
                <a:cs typeface="Courier New" pitchFamily="49" charset="0"/>
              </a:rPr>
              <a:t>void </a:t>
            </a:r>
            <a:r>
              <a:rPr lang="en-US" sz="2000" b="1" dirty="0" err="1" smtClean="0">
                <a:solidFill>
                  <a:srgbClr val="0070C0"/>
                </a:solidFill>
                <a:latin typeface="Courier New" pitchFamily="49" charset="0"/>
                <a:cs typeface="Courier New" pitchFamily="49" charset="0"/>
              </a:rPr>
              <a:t>vTaskSuspendAll</a:t>
            </a:r>
            <a:r>
              <a:rPr lang="en-US" sz="2000" b="1" dirty="0" smtClean="0">
                <a:solidFill>
                  <a:srgbClr val="0070C0"/>
                </a:solidFill>
                <a:latin typeface="Courier New" pitchFamily="49" charset="0"/>
                <a:cs typeface="Courier New" pitchFamily="49" charset="0"/>
              </a:rPr>
              <a:t>( void );</a:t>
            </a:r>
          </a:p>
          <a:p>
            <a:pPr marL="342900" indent="-342900" eaLnBrk="0" fontAlgn="base" hangingPunct="0">
              <a:spcBef>
                <a:spcPct val="20000"/>
              </a:spcBef>
              <a:spcAft>
                <a:spcPct val="0"/>
              </a:spcAft>
              <a:buClr>
                <a:srgbClr val="FF0000"/>
              </a:buClr>
            </a:pPr>
            <a:endParaRPr lang="en-US" sz="2000" b="1" dirty="0" smtClean="0">
              <a:solidFill>
                <a:srgbClr val="0070C0"/>
              </a:solidFill>
              <a:latin typeface="Courier New" pitchFamily="49" charset="0"/>
              <a:cs typeface="Courier New" pitchFamily="49" charset="0"/>
            </a:endParaRP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scheduler is resumed by calling </a:t>
            </a:r>
            <a:r>
              <a:rPr lang="en-US" sz="2400" b="1" dirty="0" err="1" smtClean="0">
                <a:solidFill>
                  <a:srgbClr val="0070C0"/>
                </a:solidFill>
                <a:latin typeface="Courier New" pitchFamily="49" charset="0"/>
                <a:cs typeface="Courier New" pitchFamily="49" charset="0"/>
              </a:rPr>
              <a:t>xTaskResumeAll</a:t>
            </a:r>
            <a:r>
              <a:rPr lang="en-US" sz="2400" b="1" dirty="0" smtClean="0">
                <a:solidFill>
                  <a:srgbClr val="0070C0"/>
                </a:solidFill>
                <a:latin typeface="Courier New" pitchFamily="49" charset="0"/>
                <a:cs typeface="Courier New" pitchFamily="49" charset="0"/>
              </a:rPr>
              <a:t>()</a:t>
            </a:r>
          </a:p>
          <a:p>
            <a:pPr marL="342900" indent="-342900" eaLnBrk="0" fontAlgn="base" hangingPunct="0">
              <a:spcBef>
                <a:spcPct val="20000"/>
              </a:spcBef>
              <a:spcAft>
                <a:spcPct val="0"/>
              </a:spcAft>
              <a:buClr>
                <a:srgbClr val="FF0000"/>
              </a:buClr>
            </a:pPr>
            <a:r>
              <a:rPr lang="en-US" sz="2000" b="1" dirty="0" err="1" smtClean="0">
                <a:solidFill>
                  <a:srgbClr val="0070C0"/>
                </a:solidFill>
                <a:latin typeface="Courier New" pitchFamily="49" charset="0"/>
                <a:cs typeface="Courier New" pitchFamily="49" charset="0"/>
              </a:rPr>
              <a:t>portBASE_TYPE</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xTaskResumeAll</a:t>
            </a:r>
            <a:r>
              <a:rPr lang="en-US" sz="2000" b="1" dirty="0" smtClean="0">
                <a:solidFill>
                  <a:srgbClr val="0070C0"/>
                </a:solidFill>
                <a:latin typeface="Courier New" pitchFamily="49" charset="0"/>
                <a:cs typeface="Courier New" pitchFamily="49" charset="0"/>
              </a:rPr>
              <a:t>( void );</a:t>
            </a:r>
          </a:p>
          <a:p>
            <a:pPr lvl="0" indent="-342900" fontAlgn="base">
              <a:lnSpc>
                <a:spcPts val="1800"/>
              </a:lnSpc>
              <a:spcBef>
                <a:spcPct val="20000"/>
              </a:spcBef>
              <a:spcAft>
                <a:spcPct val="0"/>
              </a:spcAft>
              <a:buClr>
                <a:srgbClr val="FF0000"/>
              </a:buClr>
              <a:buFont typeface="Wingdings" pitchFamily="2" charset="2"/>
              <a:buChar char="v"/>
            </a:pPr>
            <a:r>
              <a:rPr lang="en-US" sz="2000" dirty="0" smtClean="0">
                <a:solidFill>
                  <a:srgbClr val="000000"/>
                </a:solidFill>
              </a:rPr>
              <a:t>Return value</a:t>
            </a:r>
          </a:p>
          <a:p>
            <a:pPr lvl="0" indent="-342900" fontAlgn="base">
              <a:lnSpc>
                <a:spcPts val="1800"/>
              </a:lnSpc>
              <a:spcBef>
                <a:spcPct val="20000"/>
              </a:spcBef>
              <a:spcAft>
                <a:spcPct val="0"/>
              </a:spcAft>
              <a:buClr>
                <a:srgbClr val="FF0000"/>
              </a:buClr>
            </a:pPr>
            <a:r>
              <a:rPr lang="en-US" sz="2000" dirty="0" smtClean="0">
                <a:solidFill>
                  <a:srgbClr val="000000"/>
                </a:solidFill>
              </a:rPr>
              <a:t>	</a:t>
            </a:r>
            <a:r>
              <a:rPr lang="en-US" sz="2000" dirty="0" err="1" smtClean="0">
                <a:latin typeface="Courier New" pitchFamily="49" charset="0"/>
                <a:cs typeface="Courier New" pitchFamily="49" charset="0"/>
              </a:rPr>
              <a:t>pdTRUE</a:t>
            </a:r>
            <a:r>
              <a:rPr lang="en-US" sz="2000" dirty="0" smtClean="0">
                <a:solidFill>
                  <a:srgbClr val="000000"/>
                </a:solidFill>
              </a:rPr>
              <a:t> if a</a:t>
            </a:r>
            <a:r>
              <a:rPr lang="en-US" sz="2000" dirty="0" smtClean="0"/>
              <a:t> previously pending context switch being performed 	before </a:t>
            </a:r>
            <a:r>
              <a:rPr lang="en-US" sz="2000" dirty="0" err="1" smtClean="0"/>
              <a:t>xTaskResumeAll</a:t>
            </a:r>
            <a:r>
              <a:rPr lang="en-US" sz="2000" dirty="0" smtClean="0"/>
              <a:t>() returns</a:t>
            </a:r>
          </a:p>
          <a:p>
            <a:pPr lvl="0" indent="-342900" fontAlgn="base">
              <a:lnSpc>
                <a:spcPts val="1800"/>
              </a:lnSpc>
              <a:spcBef>
                <a:spcPct val="20000"/>
              </a:spcBef>
              <a:spcAft>
                <a:spcPct val="0"/>
              </a:spcAft>
              <a:buClr>
                <a:srgbClr val="FF0000"/>
              </a:buClr>
            </a:pPr>
            <a:r>
              <a:rPr lang="en-US" sz="2000" dirty="0" smtClean="0">
                <a:solidFill>
                  <a:srgbClr val="000000"/>
                </a:solidFill>
              </a:rPr>
              <a:t>	</a:t>
            </a:r>
            <a:r>
              <a:rPr lang="en-US" sz="2000" dirty="0" err="1" smtClean="0">
                <a:latin typeface="Courier New" pitchFamily="49" charset="0"/>
                <a:cs typeface="Courier New" pitchFamily="49" charset="0"/>
              </a:rPr>
              <a:t>pdFALSE</a:t>
            </a:r>
            <a:r>
              <a:rPr lang="en-US" sz="2000" dirty="0" smtClean="0">
                <a:solidFill>
                  <a:srgbClr val="000000"/>
                </a:solidFill>
              </a:rPr>
              <a:t> otherwise</a:t>
            </a:r>
          </a:p>
          <a:p>
            <a:pPr marL="342900" indent="-342900" algn="ctr" eaLnBrk="0" fontAlgn="base" hangingPunct="0">
              <a:spcBef>
                <a:spcPct val="20000"/>
              </a:spcBef>
              <a:spcAft>
                <a:spcPct val="0"/>
              </a:spcAft>
              <a:buClr>
                <a:srgbClr val="FF0000"/>
              </a:buClr>
            </a:pPr>
            <a:endParaRPr lang="en-US" sz="2400" b="1" dirty="0" smtClean="0">
              <a:solidFill>
                <a:srgbClr val="0070C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err="1" smtClean="0"/>
              <a:t>FreeRTOS</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FF0000"/>
              </a:buClr>
              <a:buFont typeface="Monotype Sorts" pitchFamily="2" charset="2"/>
              <a:buChar char="z"/>
            </a:pPr>
            <a:r>
              <a:rPr lang="en-US" sz="2400" dirty="0" err="1" smtClean="0"/>
              <a:t>FreeRTOS</a:t>
            </a:r>
            <a:r>
              <a:rPr lang="en-US" sz="2400" dirty="0" smtClean="0"/>
              <a:t> is a real-time kernel (or real-time scheduler) targeting at hard real-time applications.</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smtClean="0">
                <a:ea typeface="新細明體" pitchFamily="18" charset="-120"/>
              </a:rPr>
              <a:t>Simple</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smtClean="0">
                <a:ea typeface="新細明體" pitchFamily="18" charset="-120"/>
              </a:rPr>
              <a:t>Portable</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smtClean="0">
                <a:ea typeface="新細明體" pitchFamily="18" charset="-120"/>
              </a:rPr>
              <a:t>Royalty free</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400" dirty="0" smtClean="0">
                <a:ea typeface="新細明體" pitchFamily="18" charset="-120"/>
              </a:rPr>
              <a:t>Concise</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Primarily written in C </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Few assembler functions</a:t>
            </a:r>
          </a:p>
          <a:p>
            <a:pPr marL="342900" indent="-342900" eaLnBrk="0" fontAlgn="base" hangingPunct="0">
              <a:spcBef>
                <a:spcPct val="20000"/>
              </a:spcBef>
              <a:spcAft>
                <a:spcPct val="0"/>
              </a:spcAft>
              <a:buClr>
                <a:srgbClr val="FF0000"/>
              </a:buClr>
              <a:buFont typeface="Monotype Sorts" pitchFamily="2" charset="2"/>
              <a:buChar char="z"/>
            </a:pPr>
            <a:r>
              <a:rPr lang="en-GB" sz="2400" dirty="0" smtClean="0"/>
              <a:t>Thumb mode supported</a:t>
            </a:r>
          </a:p>
          <a:p>
            <a:pPr marL="342900" indent="-342900" eaLnBrk="0" fontAlgn="base" hangingPunct="0">
              <a:spcBef>
                <a:spcPct val="20000"/>
              </a:spcBef>
              <a:spcAft>
                <a:spcPct val="0"/>
              </a:spcAft>
              <a:buClr>
                <a:srgbClr val="FF0000"/>
              </a:buClr>
              <a:buFont typeface="Monotype Sorts" pitchFamily="2" charset="2"/>
              <a:buChar char="z"/>
            </a:pPr>
            <a:endParaRPr lang="en-GB" sz="2400" dirty="0" smtClean="0"/>
          </a:p>
        </p:txBody>
      </p:sp>
      <p:pic>
        <p:nvPicPr>
          <p:cNvPr id="4" name="Picture 3"/>
          <p:cNvPicPr>
            <a:picLocks noChangeAspect="1" noChangeArrowheads="1"/>
          </p:cNvPicPr>
          <p:nvPr/>
        </p:nvPicPr>
        <p:blipFill>
          <a:blip r:embed="rId3" cstate="print"/>
          <a:srcRect/>
          <a:stretch>
            <a:fillRect/>
          </a:stretch>
        </p:blipFill>
        <p:spPr bwMode="auto">
          <a:xfrm>
            <a:off x="6012160" y="548680"/>
            <a:ext cx="2438400" cy="8858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4.3 </a:t>
            </a:r>
            <a:r>
              <a:rPr lang="en-US" sz="3200" b="1" dirty="0" err="1" smtClean="0"/>
              <a:t>Mutexes</a:t>
            </a:r>
            <a:endParaRPr lang="en-GB" sz="3200" dirty="0"/>
          </a:p>
        </p:txBody>
      </p:sp>
      <p:sp>
        <p:nvSpPr>
          <p:cNvPr id="10" name="Rectangle 3"/>
          <p:cNvSpPr txBox="1">
            <a:spLocks noChangeArrowheads="1"/>
          </p:cNvSpPr>
          <p:nvPr/>
        </p:nvSpPr>
        <p:spPr bwMode="auto">
          <a:xfrm>
            <a:off x="179512" y="1700808"/>
            <a:ext cx="8830816"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a:t>
            </a:r>
            <a:r>
              <a:rPr lang="en-US" sz="2400" dirty="0" err="1" smtClean="0"/>
              <a:t>Mutex</a:t>
            </a:r>
            <a:r>
              <a:rPr lang="en-US" sz="2400" dirty="0" smtClean="0"/>
              <a:t> is a special type of binary semaphore that is used to control access to a resource that is shared between two or more tasks</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a:t>
            </a:r>
            <a:r>
              <a:rPr lang="en-US" sz="2400" dirty="0" err="1" smtClean="0"/>
              <a:t>mutex</a:t>
            </a:r>
            <a:r>
              <a:rPr lang="en-US" sz="2400" dirty="0" smtClean="0"/>
              <a:t> can be conceptually thought of as a token associated with the resource being shared</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For a task to legitimately access the resource it must first successfully ‘take’ the token</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When the token holder has finished with the resource it must ‘give’ the token back.</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Mutual Exclusion Implemented Using a </a:t>
            </a:r>
            <a:r>
              <a:rPr lang="en-US" sz="3200" b="1" dirty="0" err="1" smtClean="0"/>
              <a:t>Mutex</a:t>
            </a:r>
            <a:endParaRPr lang="en-GB" sz="3200" dirty="0"/>
          </a:p>
        </p:txBody>
      </p:sp>
      <p:pic>
        <p:nvPicPr>
          <p:cNvPr id="15362" name="Picture 2"/>
          <p:cNvPicPr>
            <a:picLocks noChangeAspect="1" noChangeArrowheads="1"/>
          </p:cNvPicPr>
          <p:nvPr/>
        </p:nvPicPr>
        <p:blipFill>
          <a:blip r:embed="rId3" cstate="print"/>
          <a:srcRect/>
          <a:stretch>
            <a:fillRect/>
          </a:stretch>
        </p:blipFill>
        <p:spPr bwMode="auto">
          <a:xfrm>
            <a:off x="395536" y="1844824"/>
            <a:ext cx="3715693" cy="4016965"/>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5004048" y="2564904"/>
            <a:ext cx="3720455" cy="3980296"/>
          </a:xfrm>
          <a:prstGeom prst="rect">
            <a:avLst/>
          </a:prstGeom>
          <a:noFill/>
          <a:ln w="9525">
            <a:noFill/>
            <a:miter lim="800000"/>
            <a:headEnd/>
            <a:tailEnd/>
          </a:ln>
        </p:spPr>
      </p:pic>
      <p:cxnSp>
        <p:nvCxnSpPr>
          <p:cNvPr id="7" name="形状 6"/>
          <p:cNvCxnSpPr>
            <a:stCxn id="15362" idx="2"/>
            <a:endCxn id="15363" idx="0"/>
          </p:cNvCxnSpPr>
          <p:nvPr/>
        </p:nvCxnSpPr>
        <p:spPr bwMode="auto">
          <a:xfrm rot="5400000" flipH="1" flipV="1">
            <a:off x="2910386" y="1907900"/>
            <a:ext cx="3296885" cy="4610893"/>
          </a:xfrm>
          <a:prstGeom prst="bentConnector5">
            <a:avLst>
              <a:gd name="adj1" fmla="val -6934"/>
              <a:gd name="adj2" fmla="val 49974"/>
              <a:gd name="adj3" fmla="val 106934"/>
            </a:avLst>
          </a:prstGeom>
          <a:no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Create a </a:t>
            </a:r>
            <a:r>
              <a:rPr lang="en-US" sz="3200" b="1" dirty="0" err="1" smtClean="0"/>
              <a:t>Mutex</a:t>
            </a:r>
            <a:endParaRPr lang="en-GB" sz="3200" dirty="0"/>
          </a:p>
        </p:txBody>
      </p:sp>
      <p:sp>
        <p:nvSpPr>
          <p:cNvPr id="6" name="Rectangle 3"/>
          <p:cNvSpPr txBox="1">
            <a:spLocks noChangeArrowheads="1"/>
          </p:cNvSpPr>
          <p:nvPr/>
        </p:nvSpPr>
        <p:spPr bwMode="auto">
          <a:xfrm>
            <a:off x="101600" y="1700808"/>
            <a:ext cx="9010328"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Use </a:t>
            </a:r>
            <a:r>
              <a:rPr lang="en-US" sz="2400" b="1" dirty="0" err="1" smtClean="0">
                <a:solidFill>
                  <a:srgbClr val="0070C0"/>
                </a:solidFill>
                <a:latin typeface="Courier New" pitchFamily="49" charset="0"/>
                <a:cs typeface="Courier New" pitchFamily="49" charset="0"/>
              </a:rPr>
              <a:t>xSemaphoreCreateMutex</a:t>
            </a:r>
            <a:r>
              <a:rPr lang="en-US" sz="2400" b="1" dirty="0" smtClean="0">
                <a:solidFill>
                  <a:srgbClr val="0070C0"/>
                </a:solidFill>
                <a:latin typeface="Courier New" pitchFamily="49" charset="0"/>
                <a:cs typeface="Courier New" pitchFamily="49" charset="0"/>
              </a:rPr>
              <a:t>()</a:t>
            </a:r>
            <a:r>
              <a:rPr lang="en-US" sz="2400" dirty="0" smtClean="0"/>
              <a:t> to create a </a:t>
            </a:r>
            <a:r>
              <a:rPr lang="en-US" sz="2400" dirty="0" err="1" smtClean="0"/>
              <a:t>mutex</a:t>
            </a:r>
            <a:endParaRPr lang="en-US" sz="2400" dirty="0" smtClean="0"/>
          </a:p>
          <a:p>
            <a:pPr marL="342900" indent="-342900" eaLnBrk="0" fontAlgn="base" hangingPunct="0">
              <a:spcBef>
                <a:spcPct val="20000"/>
              </a:spcBef>
              <a:spcAft>
                <a:spcPct val="0"/>
              </a:spcAft>
              <a:buClr>
                <a:srgbClr val="FF0000"/>
              </a:buClr>
            </a:pPr>
            <a:endParaRPr lang="en-US" sz="1000" dirty="0" smtClean="0"/>
          </a:p>
          <a:p>
            <a:pPr marL="342900" indent="-342900" eaLnBrk="0" fontAlgn="base" hangingPunct="0">
              <a:spcBef>
                <a:spcPct val="20000"/>
              </a:spcBef>
              <a:spcAft>
                <a:spcPct val="0"/>
              </a:spcAft>
              <a:buClr>
                <a:srgbClr val="FF0000"/>
              </a:buClr>
            </a:pPr>
            <a:r>
              <a:rPr lang="en-US" b="1" dirty="0" err="1" smtClean="0">
                <a:solidFill>
                  <a:srgbClr val="0070C0"/>
                </a:solidFill>
                <a:latin typeface="Courier New" pitchFamily="49" charset="0"/>
                <a:cs typeface="Courier New" pitchFamily="49" charset="0"/>
              </a:rPr>
              <a:t>xSemaphoreHandle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xSemaphoreCreateMutex</a:t>
            </a:r>
            <a:r>
              <a:rPr lang="en-US" b="1" dirty="0" smtClean="0">
                <a:solidFill>
                  <a:srgbClr val="0070C0"/>
                </a:solidFill>
                <a:latin typeface="Courier New" pitchFamily="49" charset="0"/>
                <a:cs typeface="Courier New" pitchFamily="49" charset="0"/>
              </a:rPr>
              <a:t>( void );</a:t>
            </a:r>
          </a:p>
          <a:p>
            <a:pPr indent="-342900" fontAlgn="base">
              <a:lnSpc>
                <a:spcPts val="1800"/>
              </a:lnSpc>
              <a:spcBef>
                <a:spcPct val="20000"/>
              </a:spcBef>
              <a:spcAft>
                <a:spcPct val="0"/>
              </a:spcAft>
              <a:buClr>
                <a:srgbClr val="FF0000"/>
              </a:buClr>
              <a:buFont typeface="Wingdings" pitchFamily="2" charset="2"/>
              <a:buChar char="v"/>
            </a:pPr>
            <a:r>
              <a:rPr lang="en-US" sz="2000" dirty="0" smtClean="0"/>
              <a:t>Return value</a:t>
            </a:r>
          </a:p>
          <a:p>
            <a:pPr indent="-342900" fontAlgn="base">
              <a:lnSpc>
                <a:spcPts val="1800"/>
              </a:lnSpc>
              <a:spcBef>
                <a:spcPct val="20000"/>
              </a:spcBef>
              <a:spcAft>
                <a:spcPct val="0"/>
              </a:spcAft>
              <a:buClr>
                <a:srgbClr val="FF0000"/>
              </a:buClr>
            </a:pPr>
            <a:r>
              <a:rPr lang="en-US" sz="2000" dirty="0" smtClean="0"/>
              <a:t>	If NULL is returned then the </a:t>
            </a:r>
            <a:r>
              <a:rPr lang="en-US" sz="2000" dirty="0" err="1" smtClean="0"/>
              <a:t>mutex</a:t>
            </a:r>
            <a:r>
              <a:rPr lang="en-US" sz="2000" dirty="0" smtClean="0"/>
              <a:t> could not be created 	because 	there was insufficient heap memory available</a:t>
            </a:r>
          </a:p>
          <a:p>
            <a:pPr indent="-342900" fontAlgn="base">
              <a:lnSpc>
                <a:spcPts val="1800"/>
              </a:lnSpc>
              <a:spcBef>
                <a:spcPct val="20000"/>
              </a:spcBef>
              <a:spcAft>
                <a:spcPct val="0"/>
              </a:spcAft>
              <a:buClr>
                <a:srgbClr val="FF0000"/>
              </a:buClr>
            </a:pPr>
            <a:endParaRPr lang="en-US" sz="2000" dirty="0" smtClean="0"/>
          </a:p>
          <a:p>
            <a:pPr indent="-342900" fontAlgn="base">
              <a:lnSpc>
                <a:spcPts val="1800"/>
              </a:lnSpc>
              <a:spcBef>
                <a:spcPct val="20000"/>
              </a:spcBef>
              <a:spcAft>
                <a:spcPct val="0"/>
              </a:spcAft>
              <a:buClr>
                <a:srgbClr val="FF0000"/>
              </a:buClr>
            </a:pPr>
            <a:r>
              <a:rPr lang="en-US" sz="2000" dirty="0" smtClean="0"/>
              <a:t>	A non-NULL value being returned indicates that the </a:t>
            </a:r>
            <a:r>
              <a:rPr lang="en-US" sz="2000" dirty="0" err="1" smtClean="0"/>
              <a:t>mutex</a:t>
            </a:r>
            <a:r>
              <a:rPr lang="en-US" sz="2000" dirty="0" smtClean="0"/>
              <a:t> was 	created successfully. The returned value should be stored as the 	handle to the created </a:t>
            </a:r>
            <a:r>
              <a:rPr lang="en-US" sz="2000" dirty="0" err="1" smtClean="0"/>
              <a:t>mutex</a:t>
            </a:r>
            <a:r>
              <a:rPr lang="en-US" sz="2000" dirty="0" smtClean="0"/>
              <a:t>.</a:t>
            </a:r>
          </a:p>
          <a:p>
            <a:pPr marL="342900" indent="-342900" eaLnBrk="0" fontAlgn="base" hangingPunct="0">
              <a:spcBef>
                <a:spcPct val="20000"/>
              </a:spcBef>
              <a:spcAft>
                <a:spcPct val="0"/>
              </a:spcAft>
              <a:buClr>
                <a:srgbClr val="FF0000"/>
              </a:buClr>
            </a:pPr>
            <a:endParaRPr lang="en-US" sz="2000" b="1" dirty="0" smtClean="0">
              <a:solidFill>
                <a:srgbClr val="0070C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4.4 Priority Inversion &amp; Priority Inheritance</a:t>
            </a:r>
            <a:endParaRPr lang="en-GB" sz="3200" dirty="0"/>
          </a:p>
        </p:txBody>
      </p:sp>
      <p:sp>
        <p:nvSpPr>
          <p:cNvPr id="10" name="Rectangle 3"/>
          <p:cNvSpPr txBox="1">
            <a:spLocks noChangeArrowheads="1"/>
          </p:cNvSpPr>
          <p:nvPr/>
        </p:nvSpPr>
        <p:spPr bwMode="auto">
          <a:xfrm>
            <a:off x="179512" y="1700808"/>
            <a:ext cx="8830816"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With a </a:t>
            </a:r>
            <a:r>
              <a:rPr lang="en-US" sz="2400" dirty="0" err="1" smtClean="0"/>
              <a:t>mutex</a:t>
            </a:r>
            <a:r>
              <a:rPr lang="en-US" sz="2400" dirty="0" smtClean="0"/>
              <a:t>, it is possible that a task with a higher priority has to wait for a task with a lower priority which hold the </a:t>
            </a:r>
            <a:r>
              <a:rPr lang="en-US" sz="2400" dirty="0" err="1" smtClean="0"/>
              <a:t>mutex</a:t>
            </a:r>
            <a:r>
              <a:rPr lang="en-US" sz="2400" dirty="0" smtClean="0"/>
              <a:t> to give up the control of the </a:t>
            </a:r>
            <a:r>
              <a:rPr lang="en-US" sz="2400" dirty="0" err="1" smtClean="0"/>
              <a:t>mutex</a:t>
            </a: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higher priority task being delayed by a lower priority task in this manner is called ‘</a:t>
            </a:r>
            <a:r>
              <a:rPr lang="en-US" sz="2400" dirty="0" smtClean="0">
                <a:solidFill>
                  <a:srgbClr val="00B0F0"/>
                </a:solidFill>
              </a:rPr>
              <a:t>priority inversion</a:t>
            </a:r>
            <a:r>
              <a:rPr lang="en-US" sz="2400" dirty="0" smtClean="0"/>
              <a:t>’.</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solidFill>
                  <a:srgbClr val="FF0000"/>
                </a:solidFill>
              </a:rPr>
              <a:t>Priority inheritance </a:t>
            </a:r>
            <a:r>
              <a:rPr lang="en-US" sz="2400" dirty="0" smtClean="0"/>
              <a:t>works by temporarily raising the priority of the </a:t>
            </a:r>
            <a:r>
              <a:rPr lang="en-US" sz="2400" dirty="0" err="1" smtClean="0"/>
              <a:t>mutex</a:t>
            </a:r>
            <a:r>
              <a:rPr lang="en-US" sz="2400" dirty="0" smtClean="0"/>
              <a:t> holder to that of the highest priority task that is attempting to obtain the same </a:t>
            </a:r>
            <a:r>
              <a:rPr lang="en-US" sz="2400" dirty="0" err="1" smtClean="0"/>
              <a:t>mutex</a:t>
            </a:r>
            <a:endParaRPr lang="en-US" sz="2400" dirty="0" smtClean="0"/>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The priority of the </a:t>
            </a:r>
            <a:r>
              <a:rPr lang="en-US" sz="2400" dirty="0" err="1" smtClean="0"/>
              <a:t>mutex</a:t>
            </a:r>
            <a:r>
              <a:rPr lang="en-US" sz="2400" dirty="0" smtClean="0"/>
              <a:t> holder is automatically reset back to its original value when it gives the </a:t>
            </a:r>
            <a:r>
              <a:rPr lang="en-US" sz="2400" dirty="0" err="1" smtClean="0"/>
              <a:t>mutex</a:t>
            </a:r>
            <a:r>
              <a:rPr lang="en-US" sz="2400" dirty="0" smtClean="0"/>
              <a:t> back</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Priority inheritance does not ‘fix’ priority inversion, it merely lessens its impact.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4.5 Deadlock</a:t>
            </a:r>
            <a:endParaRPr lang="en-GB" sz="3200" dirty="0"/>
          </a:p>
        </p:txBody>
      </p:sp>
      <p:sp>
        <p:nvSpPr>
          <p:cNvPr id="10" name="Rectangle 3"/>
          <p:cNvSpPr txBox="1">
            <a:spLocks noChangeArrowheads="1"/>
          </p:cNvSpPr>
          <p:nvPr/>
        </p:nvSpPr>
        <p:spPr bwMode="auto">
          <a:xfrm>
            <a:off x="179512" y="1700808"/>
            <a:ext cx="8830816"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Deadlock occurs when two tasks are both waiting for a resource that is held by the other, e.g.,</a:t>
            </a:r>
          </a:p>
          <a:p>
            <a:pPr marL="457200" indent="-457200">
              <a:buFont typeface="+mj-lt"/>
              <a:buAutoNum type="arabicParenR"/>
            </a:pPr>
            <a:endParaRPr lang="en-US" sz="2000" dirty="0" smtClean="0">
              <a:latin typeface="Arial"/>
            </a:endParaRPr>
          </a:p>
          <a:p>
            <a:pPr marL="457200" indent="-457200">
              <a:buFont typeface="+mj-lt"/>
              <a:buAutoNum type="arabicParenR"/>
            </a:pPr>
            <a:r>
              <a:rPr lang="en-US" sz="2000" dirty="0" smtClean="0">
                <a:latin typeface="Arial"/>
              </a:rPr>
              <a:t>Task A executes and successfully takes </a:t>
            </a:r>
            <a:r>
              <a:rPr lang="en-US" sz="2000" dirty="0" err="1" smtClean="0">
                <a:latin typeface="Arial"/>
              </a:rPr>
              <a:t>mutex</a:t>
            </a:r>
            <a:r>
              <a:rPr lang="en-US" sz="2000" dirty="0" smtClean="0">
                <a:latin typeface="Arial"/>
              </a:rPr>
              <a:t> X.</a:t>
            </a:r>
          </a:p>
          <a:p>
            <a:pPr marL="457200" indent="-457200">
              <a:buFont typeface="+mj-lt"/>
              <a:buAutoNum type="arabicParenR"/>
            </a:pPr>
            <a:r>
              <a:rPr lang="en-US" sz="2000" dirty="0" smtClean="0">
                <a:latin typeface="Arial"/>
              </a:rPr>
              <a:t>Task A is pre-empted by Task B.</a:t>
            </a:r>
          </a:p>
          <a:p>
            <a:pPr marL="457200" indent="-457200">
              <a:buFont typeface="+mj-lt"/>
              <a:buAutoNum type="arabicParenR"/>
            </a:pPr>
            <a:r>
              <a:rPr lang="en-US" sz="2000" dirty="0" smtClean="0">
                <a:latin typeface="Arial"/>
              </a:rPr>
              <a:t>Task B successfully takes </a:t>
            </a:r>
            <a:r>
              <a:rPr lang="en-US" sz="2000" dirty="0" err="1" smtClean="0">
                <a:latin typeface="Arial"/>
              </a:rPr>
              <a:t>mutex</a:t>
            </a:r>
            <a:r>
              <a:rPr lang="en-US" sz="2000" dirty="0" smtClean="0">
                <a:latin typeface="Arial"/>
              </a:rPr>
              <a:t> Y before attempting to also take </a:t>
            </a:r>
            <a:r>
              <a:rPr lang="en-US" sz="2000" dirty="0" err="1" smtClean="0">
                <a:latin typeface="Arial"/>
              </a:rPr>
              <a:t>mutex</a:t>
            </a:r>
            <a:r>
              <a:rPr lang="en-US" sz="2000" dirty="0" smtClean="0">
                <a:latin typeface="Arial"/>
              </a:rPr>
              <a:t> X – but </a:t>
            </a:r>
            <a:r>
              <a:rPr lang="en-US" sz="2000" dirty="0" err="1" smtClean="0">
                <a:latin typeface="Arial"/>
              </a:rPr>
              <a:t>mutex</a:t>
            </a:r>
            <a:r>
              <a:rPr lang="en-US" sz="2000" dirty="0" smtClean="0">
                <a:latin typeface="Arial"/>
              </a:rPr>
              <a:t> X is held by Task A so is not available to Task B. Task B opts to enter the Blocked state to wait for </a:t>
            </a:r>
            <a:r>
              <a:rPr lang="en-US" sz="2000" dirty="0" err="1" smtClean="0">
                <a:latin typeface="Arial"/>
              </a:rPr>
              <a:t>mutex</a:t>
            </a:r>
            <a:r>
              <a:rPr lang="en-US" sz="2000" dirty="0" smtClean="0">
                <a:latin typeface="Arial"/>
              </a:rPr>
              <a:t> X to be released.</a:t>
            </a:r>
          </a:p>
          <a:p>
            <a:pPr marL="457200" indent="-457200">
              <a:buFont typeface="+mj-lt"/>
              <a:buAutoNum type="arabicParenR"/>
            </a:pPr>
            <a:r>
              <a:rPr lang="en-US" sz="2000" dirty="0" smtClean="0">
                <a:latin typeface="Arial"/>
              </a:rPr>
              <a:t>Task A continues executing. It attempts to take </a:t>
            </a:r>
            <a:r>
              <a:rPr lang="en-US" sz="2000" dirty="0" err="1" smtClean="0">
                <a:latin typeface="Arial"/>
              </a:rPr>
              <a:t>mutex</a:t>
            </a:r>
            <a:r>
              <a:rPr lang="en-US" sz="2000" dirty="0" smtClean="0">
                <a:latin typeface="Arial"/>
              </a:rPr>
              <a:t> Y – but </a:t>
            </a:r>
            <a:r>
              <a:rPr lang="en-US" sz="2000" dirty="0" err="1" smtClean="0">
                <a:latin typeface="Arial"/>
              </a:rPr>
              <a:t>mutex</a:t>
            </a:r>
            <a:r>
              <a:rPr lang="en-US" sz="2000" dirty="0" smtClean="0">
                <a:latin typeface="Arial"/>
              </a:rPr>
              <a:t> Y is held by Task B so is not available to Task A. Task A opts to enter the Blocked state to wait for </a:t>
            </a:r>
            <a:r>
              <a:rPr lang="en-US" sz="2000" dirty="0" err="1" smtClean="0">
                <a:latin typeface="Arial"/>
              </a:rPr>
              <a:t>mutex</a:t>
            </a:r>
            <a:r>
              <a:rPr lang="en-US" sz="2000" dirty="0" smtClean="0">
                <a:latin typeface="Arial"/>
              </a:rPr>
              <a:t> Y to be released.</a:t>
            </a:r>
            <a:endParaRPr lang="en-US" sz="2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4.6 Gatekeeper Tasks</a:t>
            </a:r>
            <a:endParaRPr lang="en-GB" sz="3200" dirty="0"/>
          </a:p>
        </p:txBody>
      </p:sp>
      <p:sp>
        <p:nvSpPr>
          <p:cNvPr id="10" name="Rectangle 3"/>
          <p:cNvSpPr txBox="1">
            <a:spLocks noChangeArrowheads="1"/>
          </p:cNvSpPr>
          <p:nvPr/>
        </p:nvSpPr>
        <p:spPr bwMode="auto">
          <a:xfrm>
            <a:off x="179512" y="1700808"/>
            <a:ext cx="8830816"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FF0000"/>
              </a:buClr>
              <a:buFont typeface="Monotype Sorts" pitchFamily="2" charset="2"/>
              <a:buChar char="z"/>
            </a:pPr>
            <a:r>
              <a:rPr lang="en-US" sz="2400" dirty="0" smtClean="0"/>
              <a:t>Gatekeeper tasks provide a clean method of implementing mutual exclusion without the worry of priority inversion or deadlock</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gatekeeper task is a task that has sole ownership of a resource</a:t>
            </a:r>
          </a:p>
          <a:p>
            <a:pPr marL="342900" indent="-342900" eaLnBrk="0" fontAlgn="base" hangingPunct="0">
              <a:spcBef>
                <a:spcPct val="20000"/>
              </a:spcBef>
              <a:spcAft>
                <a:spcPct val="0"/>
              </a:spcAft>
              <a:buClr>
                <a:srgbClr val="FF0000"/>
              </a:buClr>
              <a:buFont typeface="Monotype Sorts" pitchFamily="2" charset="2"/>
              <a:buChar char="z"/>
            </a:pPr>
            <a:r>
              <a:rPr lang="en-US" sz="2400" dirty="0" smtClean="0"/>
              <a:t>A task needing to access the resource can only do so indirectly by using the services of the gatekeeper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The Cortex-M3 Port of </a:t>
            </a:r>
            <a:r>
              <a:rPr lang="en-US" sz="3200" b="1" dirty="0" err="1" smtClean="0"/>
              <a:t>FreeRTOS</a:t>
            </a:r>
            <a:r>
              <a:rPr lang="en-US" sz="3200" b="1" dirty="0" smtClean="0"/>
              <a:t> </a:t>
            </a:r>
            <a:endParaRPr lang="en-GB" sz="3200" dirty="0"/>
          </a:p>
        </p:txBody>
      </p:sp>
      <p:sp>
        <p:nvSpPr>
          <p:cNvPr id="10" name="Rectangle 3"/>
          <p:cNvSpPr txBox="1">
            <a:spLocks noChangeArrowheads="1"/>
          </p:cNvSpPr>
          <p:nvPr/>
        </p:nvSpPr>
        <p:spPr bwMode="auto">
          <a:xfrm>
            <a:off x="323528" y="1700808"/>
            <a:ext cx="868680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FF0000"/>
              </a:buClr>
              <a:buFont typeface="Monotype Sorts" pitchFamily="2" charset="2"/>
              <a:buChar char="z"/>
            </a:pPr>
            <a:r>
              <a:rPr lang="en-US" sz="2400" dirty="0" smtClean="0"/>
              <a:t>The Cortex-M3 port includes all the standard </a:t>
            </a:r>
            <a:r>
              <a:rPr lang="en-US" sz="2400" dirty="0" err="1" smtClean="0"/>
              <a:t>FreeRTOS</a:t>
            </a:r>
            <a:r>
              <a:rPr lang="en-US" sz="2400" dirty="0" smtClean="0"/>
              <a:t> features:</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Pre-emptive or co-operative scheduler operation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Very flexible task priority assignment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Queues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Binary semaphores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Counting semaphores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Recursive semaphores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err="1" smtClean="0">
                <a:ea typeface="新細明體" pitchFamily="18" charset="-120"/>
              </a:rPr>
              <a:t>Mutexes</a:t>
            </a:r>
            <a:r>
              <a:rPr kumimoji="1" lang="en-US" altLang="zh-TW" sz="2000" dirty="0" smtClean="0">
                <a:ea typeface="新細明體" pitchFamily="18" charset="-120"/>
              </a:rPr>
              <a:t>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Tick hook functions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Idle hook functions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Stack overflow checking </a:t>
            </a:r>
          </a:p>
          <a:p>
            <a:pPr marL="742950" lvl="1" indent="-285750" fontAlgn="base">
              <a:lnSpc>
                <a:spcPct val="90000"/>
              </a:lnSpc>
              <a:spcBef>
                <a:spcPct val="20000"/>
              </a:spcBef>
              <a:spcAft>
                <a:spcPct val="0"/>
              </a:spcAft>
              <a:buClr>
                <a:srgbClr val="FF0000"/>
              </a:buClr>
              <a:buFont typeface="Monotype Sorts" pitchFamily="2" charset="2"/>
              <a:buChar char="y"/>
            </a:pPr>
            <a:r>
              <a:rPr kumimoji="1" lang="en-US" altLang="zh-TW" sz="2000" dirty="0" smtClean="0">
                <a:ea typeface="新細明體" pitchFamily="18" charset="-120"/>
              </a:rPr>
              <a:t>Trace hook macros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Coding Conventions</a:t>
            </a:r>
            <a:endParaRPr lang="en-GB" sz="3200" dirty="0"/>
          </a:p>
        </p:txBody>
      </p:sp>
      <p:sp>
        <p:nvSpPr>
          <p:cNvPr id="10" name="Rectangle 3"/>
          <p:cNvSpPr txBox="1">
            <a:spLocks noChangeArrowheads="1"/>
          </p:cNvSpPr>
          <p:nvPr/>
        </p:nvSpPr>
        <p:spPr bwMode="auto">
          <a:xfrm>
            <a:off x="323528" y="1700808"/>
            <a:ext cx="5976664"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FF0000"/>
              </a:buClr>
              <a:buFont typeface="Monotype Sorts" pitchFamily="2" charset="2"/>
              <a:buChar char="z"/>
            </a:pPr>
            <a:r>
              <a:rPr lang="en-US" sz="2400" dirty="0" smtClean="0"/>
              <a:t>Some project definitions in </a:t>
            </a:r>
            <a:r>
              <a:rPr lang="en-US" sz="2000" b="1" dirty="0" err="1" smtClean="0">
                <a:solidFill>
                  <a:srgbClr val="000000"/>
                </a:solidFill>
                <a:latin typeface="Courier New"/>
              </a:rPr>
              <a:t>ProjDefs.h</a:t>
            </a:r>
            <a:endParaRPr lang="en-US" sz="2000" b="1" dirty="0" smtClean="0">
              <a:solidFill>
                <a:srgbClr val="000000"/>
              </a:solidFill>
              <a:latin typeface="Courier New"/>
            </a:endParaRPr>
          </a:p>
          <a:p>
            <a:pPr marL="342900" lvl="0" indent="-342900" eaLnBrk="0" fontAlgn="base" hangingPunct="0">
              <a:spcBef>
                <a:spcPct val="20000"/>
              </a:spcBef>
              <a:spcAft>
                <a:spcPct val="0"/>
              </a:spcAft>
              <a:buClr>
                <a:srgbClr val="FF0000"/>
              </a:buClr>
              <a:buFont typeface="Monotype Sorts" pitchFamily="2" charset="2"/>
              <a:buChar char="z"/>
            </a:pPr>
            <a:endParaRPr lang="en-US" sz="2000" dirty="0" smtClean="0">
              <a:solidFill>
                <a:srgbClr val="000000"/>
              </a:solidFill>
              <a:latin typeface="Courier New"/>
            </a:endParaRPr>
          </a:p>
          <a:p>
            <a:pPr marL="342900" lvl="0" indent="-342900" eaLnBrk="0" fontAlgn="base" hangingPunct="0">
              <a:spcBef>
                <a:spcPct val="20000"/>
              </a:spcBef>
              <a:spcAft>
                <a:spcPct val="0"/>
              </a:spcAft>
              <a:buClr>
                <a:srgbClr val="FF0000"/>
              </a:buClr>
              <a:buFont typeface="Monotype Sorts" pitchFamily="2" charset="2"/>
              <a:buChar char="z"/>
            </a:pPr>
            <a:endParaRPr lang="en-US" sz="2000" dirty="0" smtClean="0">
              <a:solidFill>
                <a:srgbClr val="000000"/>
              </a:solidFill>
              <a:latin typeface="Courier New"/>
            </a:endParaRPr>
          </a:p>
          <a:p>
            <a:pPr marL="342900" lvl="0" indent="-342900" eaLnBrk="0" fontAlgn="base" hangingPunct="0">
              <a:spcBef>
                <a:spcPct val="20000"/>
              </a:spcBef>
              <a:spcAft>
                <a:spcPct val="0"/>
              </a:spcAft>
              <a:buClr>
                <a:srgbClr val="FF0000"/>
              </a:buClr>
              <a:buFont typeface="Monotype Sorts" pitchFamily="2" charset="2"/>
              <a:buChar char="z"/>
            </a:pPr>
            <a:endParaRPr lang="en-US" sz="2000" dirty="0" smtClean="0">
              <a:solidFill>
                <a:srgbClr val="000000"/>
              </a:solidFill>
              <a:latin typeface="Courier New"/>
            </a:endParaRPr>
          </a:p>
          <a:p>
            <a:pPr marL="342900" lvl="0" indent="-342900" eaLnBrk="0" fontAlgn="base" hangingPunct="0">
              <a:spcBef>
                <a:spcPct val="20000"/>
              </a:spcBef>
              <a:spcAft>
                <a:spcPct val="0"/>
              </a:spcAft>
              <a:buClr>
                <a:srgbClr val="FF0000"/>
              </a:buClr>
              <a:buFont typeface="Monotype Sorts" pitchFamily="2" charset="2"/>
              <a:buChar char="z"/>
            </a:pPr>
            <a:endParaRPr lang="en-US" sz="2400" dirty="0" smtClean="0"/>
          </a:p>
          <a:p>
            <a:pPr marL="342900" lvl="0" indent="-342900" eaLnBrk="0" fontAlgn="base" hangingPunct="0">
              <a:spcBef>
                <a:spcPct val="20000"/>
              </a:spcBef>
              <a:spcAft>
                <a:spcPct val="0"/>
              </a:spcAft>
              <a:buClr>
                <a:srgbClr val="FF0000"/>
              </a:buClr>
              <a:buFont typeface="Monotype Sorts" pitchFamily="2" charset="2"/>
              <a:buChar char="z"/>
            </a:pPr>
            <a:r>
              <a:rPr lang="en-US" sz="2400" dirty="0" smtClean="0"/>
              <a:t>Port-dependent definitions</a:t>
            </a:r>
          </a:p>
        </p:txBody>
      </p:sp>
      <p:pic>
        <p:nvPicPr>
          <p:cNvPr id="1026" name="Picture 2"/>
          <p:cNvPicPr>
            <a:picLocks noChangeAspect="1" noChangeArrowheads="1"/>
          </p:cNvPicPr>
          <p:nvPr/>
        </p:nvPicPr>
        <p:blipFill>
          <a:blip r:embed="rId3" cstate="print"/>
          <a:srcRect/>
          <a:stretch>
            <a:fillRect/>
          </a:stretch>
        </p:blipFill>
        <p:spPr bwMode="auto">
          <a:xfrm>
            <a:off x="1043608" y="2132856"/>
            <a:ext cx="2808312" cy="155961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043608" y="4149080"/>
            <a:ext cx="7528258" cy="262999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928566" y="3068960"/>
            <a:ext cx="5215434"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llings">
  <a:themeElements>
    <a:clrScheme name="stallings.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stallings.po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llings.po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stallings.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stallings.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llings.po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stallings.po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stallings.po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stallings.po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8503</TotalTime>
  <Words>3501</Words>
  <Application>Microsoft Office PowerPoint</Application>
  <PresentationFormat>全屏显示(4:3)</PresentationFormat>
  <Paragraphs>593</Paragraphs>
  <Slides>75</Slides>
  <Notes>74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75</vt:i4>
      </vt:variant>
    </vt:vector>
  </HeadingPairs>
  <TitlesOfParts>
    <vt:vector size="87" baseType="lpstr">
      <vt:lpstr>Monotype Sorts</vt:lpstr>
      <vt:lpstr>新細明體</vt:lpstr>
      <vt:lpstr>宋体</vt:lpstr>
      <vt:lpstr>Arial</vt:lpstr>
      <vt:lpstr>Arial Black</vt:lpstr>
      <vt:lpstr>Calibri</vt:lpstr>
      <vt:lpstr>Courier New</vt:lpstr>
      <vt:lpstr>Tahoma</vt:lpstr>
      <vt:lpstr>Times New Roman</vt:lpstr>
      <vt:lpstr>Wingdings</vt:lpstr>
      <vt:lpstr>Office 主题</vt:lpstr>
      <vt:lpstr>1_stallings</vt:lpstr>
      <vt:lpstr>Lecture 24: Introduction to FreeRTOS </vt:lpstr>
      <vt:lpstr>PowerPoint 演示文稿</vt:lpstr>
      <vt:lpstr>What is Real-Time?</vt:lpstr>
      <vt:lpstr>Soft Real-Time</vt:lpstr>
      <vt:lpstr>Hard Real-Time</vt:lpstr>
      <vt:lpstr>Why Use a RTOS?</vt:lpstr>
      <vt:lpstr>FreeRTOS</vt:lpstr>
      <vt:lpstr>The Cortex-M3 Port of FreeRTOS </vt:lpstr>
      <vt:lpstr>Coding Conventions</vt:lpstr>
      <vt:lpstr>Coding Conventions</vt:lpstr>
      <vt:lpstr>Resources Used By FreeRTOS </vt:lpstr>
      <vt:lpstr>FreeRTOS, OpenRTOS, SafeRTOS</vt:lpstr>
      <vt:lpstr>Key Concepts in FreeRTOS</vt:lpstr>
      <vt:lpstr>1 Task Management</vt:lpstr>
      <vt:lpstr>1.1 Tasks in FreeRTOS</vt:lpstr>
      <vt:lpstr>1.2 Tasks Functions</vt:lpstr>
      <vt:lpstr>1.2 Tasks Functions</vt:lpstr>
      <vt:lpstr>1.3 Task States</vt:lpstr>
      <vt:lpstr>Task States and Transitions</vt:lpstr>
      <vt:lpstr>1.4 Create a Task</vt:lpstr>
      <vt:lpstr>PowerPoint 演示文稿</vt:lpstr>
      <vt:lpstr>A Simple Printing Application Example</vt:lpstr>
      <vt:lpstr>PowerPoint 演示文稿</vt:lpstr>
      <vt:lpstr>PowerPoint 演示文稿</vt:lpstr>
      <vt:lpstr>The Output Produced</vt:lpstr>
      <vt:lpstr>1.5 Expanding the Not Running State</vt:lpstr>
      <vt:lpstr>Expanding the Not Running State</vt:lpstr>
      <vt:lpstr>Expanding the Not Running State</vt:lpstr>
      <vt:lpstr>Task State Transitions</vt:lpstr>
      <vt:lpstr>Example: Using the Blocked state to create a delay</vt:lpstr>
      <vt:lpstr>vTaskDelay() Prototype</vt:lpstr>
      <vt:lpstr>Improved Printing Application Example Using vTaskDelay() </vt:lpstr>
      <vt:lpstr>Execution Sequence When Using vTaskDelay() </vt:lpstr>
      <vt:lpstr>vTaskDelayUntil() Prototype</vt:lpstr>
      <vt:lpstr>Improved Printing Application Example Using vTaskDelayUntil() </vt:lpstr>
      <vt:lpstr>1.6 Task Priority</vt:lpstr>
      <vt:lpstr>Execution Sequence of the Example</vt:lpstr>
      <vt:lpstr>Change Task Priority</vt:lpstr>
      <vt:lpstr>vTaskPrioritySet() &amp; uxTaskPriorityGet()</vt:lpstr>
      <vt:lpstr>Experiment with Priorities</vt:lpstr>
      <vt:lpstr>The Output Produced</vt:lpstr>
      <vt:lpstr>1.7 Idle Task and Idle Task Hook Functions</vt:lpstr>
      <vt:lpstr>1.9 Delete a Task</vt:lpstr>
      <vt:lpstr>2 Queue Management</vt:lpstr>
      <vt:lpstr>2.1 Characteristics of a Queue</vt:lpstr>
      <vt:lpstr>Blocking on Queue Reads</vt:lpstr>
      <vt:lpstr>Blocking on Queue Writes</vt:lpstr>
      <vt:lpstr>2.2 Using a Queue</vt:lpstr>
      <vt:lpstr>Write to a Queue</vt:lpstr>
      <vt:lpstr>Read from a Queue</vt:lpstr>
      <vt:lpstr>Query a Queue</vt:lpstr>
      <vt:lpstr>Example of Using Queue</vt:lpstr>
      <vt:lpstr>PowerPoint 演示文稿</vt:lpstr>
      <vt:lpstr>PowerPoint 演示文稿</vt:lpstr>
      <vt:lpstr>2.3 Working with Large Data</vt:lpstr>
      <vt:lpstr>3 Interrupt Management</vt:lpstr>
      <vt:lpstr>3.1 Deferred Interrupt Processing</vt:lpstr>
      <vt:lpstr>Interrupt and Handler Task</vt:lpstr>
      <vt:lpstr>Interrupt and Handler Task</vt:lpstr>
      <vt:lpstr>Create a Binary Semaphore</vt:lpstr>
      <vt:lpstr>‘Take’ a Semaphore</vt:lpstr>
      <vt:lpstr>‘Give’ a Semaphore</vt:lpstr>
      <vt:lpstr>3.2 Counting Semaphores</vt:lpstr>
      <vt:lpstr>Using a counting semaphore to ‘count’ events</vt:lpstr>
      <vt:lpstr>Create a Counting Semaphore</vt:lpstr>
      <vt:lpstr>4 Resource Management</vt:lpstr>
      <vt:lpstr>4 Resource Management</vt:lpstr>
      <vt:lpstr>4.1 Basic Critical Sections</vt:lpstr>
      <vt:lpstr>4.2 Suspending (Locking) the Scheduler</vt:lpstr>
      <vt:lpstr>4.3 Mutexes</vt:lpstr>
      <vt:lpstr>Mutual Exclusion Implemented Using a Mutex</vt:lpstr>
      <vt:lpstr>Create a Mutex</vt:lpstr>
      <vt:lpstr>4.4 Priority Inversion &amp; Priority Inheritance</vt:lpstr>
      <vt:lpstr>4.5 Deadlock</vt:lpstr>
      <vt:lpstr>4.6 Gatekeeper Tasks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More on I/O and Memory</dc:title>
  <dc:creator>archee</dc:creator>
  <cp:lastModifiedBy>archee</cp:lastModifiedBy>
  <cp:revision>360</cp:revision>
  <dcterms:created xsi:type="dcterms:W3CDTF">2012-02-15T06:15:34Z</dcterms:created>
  <dcterms:modified xsi:type="dcterms:W3CDTF">2014-02-25T03:38:58Z</dcterms:modified>
</cp:coreProperties>
</file>